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287000" cx="18288000"/>
  <p:notesSz cx="6858000" cy="9144000"/>
  <p:embeddedFontLst>
    <p:embeddedFont>
      <p:font typeface="League Spartan"/>
      <p:regular r:id="rId29"/>
      <p:bold r:id="rId30"/>
    </p:embeddedFont>
    <p:embeddedFont>
      <p:font typeface="Arim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5" roundtripDataSignature="AMtx7mj5r8uGDQg0YbyXyCbr3vHVJe/W1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Erland Sadana"/>
  <p:cmAuthor clrIdx="1" id="1" initials="" lastIdx="4" name="Fatu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eagueSpartan-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imo-regular.fntdata"/><Relationship Id="rId30" Type="http://schemas.openxmlformats.org/officeDocument/2006/relationships/font" Target="fonts/LeagueSpartan-bold.fntdata"/><Relationship Id="rId11" Type="http://schemas.openxmlformats.org/officeDocument/2006/relationships/slide" Target="slides/slide5.xml"/><Relationship Id="rId33" Type="http://schemas.openxmlformats.org/officeDocument/2006/relationships/font" Target="fonts/Arimo-italic.fntdata"/><Relationship Id="rId10" Type="http://schemas.openxmlformats.org/officeDocument/2006/relationships/slide" Target="slides/slide4.xml"/><Relationship Id="rId32" Type="http://schemas.openxmlformats.org/officeDocument/2006/relationships/font" Target="fonts/Arimo-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Arim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3-14T21:57:21.151">
    <p:pos x="2746" y="1139"/>
    <p:text>harusnya ini chart bisa nunjukkin growthnya month to month, trus bisa pakai line chartnya bisa dibedakan per kategori</p:text>
    <p:extLst>
      <p:ext uri="{C676402C-5697-4E1C-873F-D02D1690AC5C}">
        <p15:threadingInfo timeZoneBias="0"/>
      </p:ext>
      <p:ext uri="http://customooxmlschemas.google.com/">
        <go:slidesCustomData xmlns:go="http://customooxmlschemas.google.com/" commentPostId="AAABfyvosYM"/>
      </p:ext>
    </p:extLst>
  </p:cm>
  <p:cm authorId="1" idx="1" dt="2025-03-14T21:36:02.216">
    <p:pos x="2746" y="1139"/>
    <p:text>oh berarti jatohnya bukan average ya yg ditunjukin?</p:text>
    <p:extLst>
      <p:ext uri="{C676402C-5697-4E1C-873F-D02D1690AC5C}">
        <p15:threadingInfo timeZoneBias="0">
          <p15:parentCm authorId="0" idx="1"/>
        </p15:threadingInfo>
      </p:ext>
      <p:ext uri="http://customooxmlschemas.google.com/">
        <go:slidesCustomData xmlns:go="http://customooxmlschemas.google.com/" commentPostId="AAABfyvosYY"/>
      </p:ext>
    </p:extLst>
  </p:cm>
  <p:cm authorId="0" idx="2" dt="2025-03-14T21:46:17.299">
    <p:pos x="2746" y="1139"/>
    <p:text>bakal dapat approximatelynya jg si di month to month
utk detail avg gini bisa bkin table aja</p:text>
    <p:extLst>
      <p:ext uri="{C676402C-5697-4E1C-873F-D02D1690AC5C}">
        <p15:threadingInfo timeZoneBias="0">
          <p15:parentCm authorId="0" idx="1"/>
        </p15:threadingInfo>
      </p:ext>
      <p:ext uri="http://customooxmlschemas.google.com/">
        <go:slidesCustomData xmlns:go="http://customooxmlschemas.google.com/" commentPostId="AAABfyvosYg"/>
      </p:ext>
    </p:extLst>
  </p:cm>
  <p:cm authorId="1" idx="2" dt="2025-03-14T21:57:21.151">
    <p:pos x="2746" y="1139"/>
    <p:text>oh iya si, tapi pas gw coba garisnya kaya benang layangan wkwkwk, mungkin karena kategorinya banyak kali ya, jadi kaya aneh gitu, tapi thankyou sarannya</p:text>
    <p:extLst>
      <p:ext uri="{C676402C-5697-4E1C-873F-D02D1690AC5C}">
        <p15:threadingInfo timeZoneBias="0">
          <p15:parentCm authorId="0" idx="1"/>
        </p15:threadingInfo>
      </p:ext>
      <p:ext uri="http://customooxmlschemas.google.com/">
        <go:slidesCustomData xmlns:go="http://customooxmlschemas.google.com/" commentPostId="AAABfyvosYs"/>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3-15T08:08:33.766">
    <p:pos x="159" y="630"/>
    <p:text>sorry, bntr
kok gini ya, apa cohort/order monthnya kebalik
coba bikin pakai pivot table dh
cek google jg for references</p:text>
    <p:extLst>
      <p:ext uri="{C676402C-5697-4E1C-873F-D02D1690AC5C}">
        <p15:threadingInfo timeZoneBias="0"/>
      </p:ext>
      <p:ext uri="http://customooxmlschemas.google.com/">
        <go:slidesCustomData xmlns:go="http://customooxmlschemas.google.com/" commentPostId="AAABfyvosYw"/>
      </p:ext>
    </p:extLst>
  </p:cm>
  <p:cm authorId="1" idx="3" dt="2025-03-15T05:46:00.294">
    <p:pos x="159" y="630"/>
    <p:text>emang harusnya gimana bang? gw ga ngerti maksudnya</p:text>
    <p:extLst>
      <p:ext uri="{C676402C-5697-4E1C-873F-D02D1690AC5C}">
        <p15:threadingInfo timeZoneBias="0">
          <p15:parentCm authorId="0" idx="3"/>
        </p15:threadingInfo>
      </p:ext>
      <p:ext uri="http://customooxmlschemas.google.com/">
        <go:slidesCustomData xmlns:go="http://customooxmlschemas.google.com/" commentPostId="AAABe8va818"/>
      </p:ext>
    </p:extLst>
  </p:cm>
  <p:cm authorId="1" idx="4" dt="2025-03-15T05:47:30.717">
    <p:pos x="159" y="630"/>
    <p:text>itu sih gw dapetnya dari retention percentage terus gw bikin heatmapnya aja</p:text>
    <p:extLst>
      <p:ext uri="{C676402C-5697-4E1C-873F-D02D1690AC5C}">
        <p15:threadingInfo timeZoneBias="0">
          <p15:parentCm authorId="0" idx="3"/>
        </p15:threadingInfo>
      </p:ext>
      <p:ext uri="http://customooxmlschemas.google.com/">
        <go:slidesCustomData xmlns:go="http://customooxmlschemas.google.com/" commentPostId="AAABe8va82A"/>
      </p:ext>
    </p:extLst>
  </p:cm>
  <p:cm authorId="0" idx="4" dt="2025-03-15T08:08:33.766">
    <p:pos x="159" y="630"/>
    <p:text>bisa cek ini ya for reference
https://docs.google.com/spreadsheets/d/1FyDRUea50ZRvA5kIjV3VIo4FqcBJhcw0b-2Fb7MsGBM/edit?usp=sharing</p:text>
    <p:extLst>
      <p:ext uri="{C676402C-5697-4E1C-873F-D02D1690AC5C}">
        <p15:threadingInfo timeZoneBias="0">
          <p15:parentCm authorId="0" idx="3"/>
        </p15:threadingInfo>
      </p:ext>
      <p:ext uri="http://customooxmlschemas.google.com/">
        <go:slidesCustomData xmlns:go="http://customooxmlschemas.google.com/" commentPostId="AAABe8va82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3" name="Google Shape;253;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54" name="Google Shape;254;p1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7" name="Google Shape;257;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p:nvPr>
            <p:ph idx="2" type="pic"/>
          </p:nvPr>
        </p:nvSpPr>
        <p:spPr>
          <a:xfrm>
            <a:off x="1792288" y="612775"/>
            <a:ext cx="5486400" cy="4114800"/>
          </a:xfrm>
          <a:prstGeom prst="rect">
            <a:avLst/>
          </a:prstGeom>
          <a:noFill/>
          <a:ln>
            <a:noFill/>
          </a:ln>
        </p:spPr>
      </p:sp>
      <p:sp>
        <p:nvSpPr>
          <p:cNvPr id="68" name="Google Shape;68;p3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6.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hyperlink" Target="https://console.cloud.google.com/bigquery?sq=1029884538298:306708a82d2d4e52939e836e54efd97c"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docs.google.com/spreadsheets/d/1KPePZdPwP9ieszQzgfKgn3hmz419rU0HGYf8SgwEvVQ/edit?usp=drive_lin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25.png"/><Relationship Id="rId5" Type="http://schemas.openxmlformats.org/officeDocument/2006/relationships/image" Target="../media/image4.png"/><Relationship Id="rId6" Type="http://schemas.openxmlformats.org/officeDocument/2006/relationships/image" Target="../media/image23.png"/><Relationship Id="rId7" Type="http://schemas.openxmlformats.org/officeDocument/2006/relationships/image" Target="../media/image35.png"/><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23.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6.jpg"/><Relationship Id="rId4" Type="http://schemas.openxmlformats.org/officeDocument/2006/relationships/image" Target="../media/image2.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25.png"/><Relationship Id="rId5" Type="http://schemas.openxmlformats.org/officeDocument/2006/relationships/image" Target="../media/image4.png"/><Relationship Id="rId6"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6.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hyperlink" Target="https://console.cloud.google.com/bigquery?sq=1029884538298:306708a82d2d4e52939e836e54efd97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hyperlink" Target="https://docs.google.com/spreadsheets/d/1knwzbg8YO95AgnZgiiDnN9keJzcEeNIlQZR24QWcFlI/edi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87" name="Shape 87"/>
        <p:cNvGrpSpPr/>
        <p:nvPr/>
      </p:nvGrpSpPr>
      <p:grpSpPr>
        <a:xfrm>
          <a:off x="0" y="0"/>
          <a:ext cx="0" cy="0"/>
          <a:chOff x="0" y="0"/>
          <a:chExt cx="0" cy="0"/>
        </a:xfrm>
      </p:grpSpPr>
      <p:sp>
        <p:nvSpPr>
          <p:cNvPr id="88" name="Google Shape;88;p1"/>
          <p:cNvSpPr/>
          <p:nvPr/>
        </p:nvSpPr>
        <p:spPr>
          <a:xfrm>
            <a:off x="6635353"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14081354" y="1028700"/>
            <a:ext cx="4282420" cy="8229600"/>
          </a:xfrm>
          <a:custGeom>
            <a:rect b="b" l="l" r="r" t="t"/>
            <a:pathLst>
              <a:path extrusionOk="0" h="8229600" w="4282420">
                <a:moveTo>
                  <a:pt x="0" y="0"/>
                </a:moveTo>
                <a:lnTo>
                  <a:pt x="4282420" y="0"/>
                </a:lnTo>
                <a:lnTo>
                  <a:pt x="4282420"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flipH="1">
            <a:off x="0" y="1028700"/>
            <a:ext cx="4282420" cy="8229600"/>
          </a:xfrm>
          <a:custGeom>
            <a:rect b="b" l="l" r="r" t="t"/>
            <a:pathLst>
              <a:path extrusionOk="0" h="8229600" w="4282420">
                <a:moveTo>
                  <a:pt x="4282420" y="0"/>
                </a:moveTo>
                <a:lnTo>
                  <a:pt x="0" y="0"/>
                </a:lnTo>
                <a:lnTo>
                  <a:pt x="0" y="8229600"/>
                </a:lnTo>
                <a:lnTo>
                  <a:pt x="4282420" y="8229600"/>
                </a:lnTo>
                <a:lnTo>
                  <a:pt x="428242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356792" y="4098641"/>
            <a:ext cx="13574416" cy="3100124"/>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lang="en-US" sz="11367">
                <a:solidFill>
                  <a:srgbClr val="FFFFFF"/>
                </a:solidFill>
                <a:latin typeface="League Spartan"/>
                <a:ea typeface="League Spartan"/>
                <a:cs typeface="League Spartan"/>
                <a:sym typeface="League Spartan"/>
              </a:rPr>
              <a:t>ADVANCED ASSIGNMENT</a:t>
            </a:r>
            <a:endParaRPr/>
          </a:p>
        </p:txBody>
      </p:sp>
      <p:sp>
        <p:nvSpPr>
          <p:cNvPr id="92" name="Google Shape;92;p1"/>
          <p:cNvSpPr/>
          <p:nvPr/>
        </p:nvSpPr>
        <p:spPr>
          <a:xfrm>
            <a:off x="12467517" y="6745731"/>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a:off x="8278001" y="1028700"/>
            <a:ext cx="1731997" cy="1499565"/>
          </a:xfrm>
          <a:custGeom>
            <a:rect b="b" l="l" r="r" t="t"/>
            <a:pathLst>
              <a:path extrusionOk="0" h="1499565" w="1731997">
                <a:moveTo>
                  <a:pt x="0" y="0"/>
                </a:moveTo>
                <a:lnTo>
                  <a:pt x="1731998" y="0"/>
                </a:lnTo>
                <a:lnTo>
                  <a:pt x="1731998" y="1499565"/>
                </a:lnTo>
                <a:lnTo>
                  <a:pt x="0" y="149956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txBox="1"/>
          <p:nvPr/>
        </p:nvSpPr>
        <p:spPr>
          <a:xfrm>
            <a:off x="5028070" y="7738139"/>
            <a:ext cx="8231859" cy="1223676"/>
          </a:xfrm>
          <a:prstGeom prst="rect">
            <a:avLst/>
          </a:prstGeom>
          <a:noFill/>
          <a:ln>
            <a:noFill/>
          </a:ln>
        </p:spPr>
        <p:txBody>
          <a:bodyPr anchorCtr="0" anchor="t" bIns="0" lIns="0" spcFirstLastPara="1" rIns="0" wrap="square" tIns="0">
            <a:spAutoFit/>
          </a:bodyPr>
          <a:lstStyle/>
          <a:p>
            <a:pPr indent="0" lvl="0" marL="0" marR="0" rtl="0" algn="ctr">
              <a:lnSpc>
                <a:spcPct val="124986"/>
              </a:lnSpc>
              <a:spcBef>
                <a:spcPts val="0"/>
              </a:spcBef>
              <a:spcAft>
                <a:spcPts val="0"/>
              </a:spcAft>
              <a:buNone/>
            </a:pPr>
            <a:r>
              <a:rPr lang="en-US" sz="3818">
                <a:solidFill>
                  <a:srgbClr val="FFFFFF"/>
                </a:solidFill>
                <a:latin typeface="Arimo"/>
                <a:ea typeface="Arimo"/>
                <a:cs typeface="Arimo"/>
                <a:sym typeface="Arimo"/>
              </a:rPr>
              <a:t>Faturachman N </a:t>
            </a:r>
            <a:endParaRPr/>
          </a:p>
          <a:p>
            <a:pPr indent="0" lvl="0" marL="0" marR="0" rtl="0" algn="ctr">
              <a:lnSpc>
                <a:spcPct val="124986"/>
              </a:lnSpc>
              <a:spcBef>
                <a:spcPts val="0"/>
              </a:spcBef>
              <a:spcAft>
                <a:spcPts val="0"/>
              </a:spcAft>
              <a:buNone/>
            </a:pPr>
            <a:r>
              <a:rPr lang="en-US" sz="3818">
                <a:solidFill>
                  <a:srgbClr val="FFFFFF"/>
                </a:solidFill>
                <a:latin typeface="Arimo"/>
                <a:ea typeface="Arimo"/>
                <a:cs typeface="Arimo"/>
                <a:sym typeface="Arimo"/>
              </a:rPr>
              <a:t>FSDA Barca Team 2</a:t>
            </a:r>
            <a:endParaRPr/>
          </a:p>
        </p:txBody>
      </p:sp>
      <p:sp>
        <p:nvSpPr>
          <p:cNvPr id="95" name="Google Shape;95;p1"/>
          <p:cNvSpPr/>
          <p:nvPr/>
        </p:nvSpPr>
        <p:spPr>
          <a:xfrm>
            <a:off x="216243"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13" name="Shape 213"/>
        <p:cNvGrpSpPr/>
        <p:nvPr/>
      </p:nvGrpSpPr>
      <p:grpSpPr>
        <a:xfrm>
          <a:off x="0" y="0"/>
          <a:ext cx="0" cy="0"/>
          <a:chOff x="0" y="0"/>
          <a:chExt cx="0" cy="0"/>
        </a:xfrm>
      </p:grpSpPr>
      <p:sp>
        <p:nvSpPr>
          <p:cNvPr id="214" name="Google Shape;214;p10"/>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10"/>
          <p:cNvSpPr txBox="1"/>
          <p:nvPr/>
        </p:nvSpPr>
        <p:spPr>
          <a:xfrm>
            <a:off x="1750541" y="917536"/>
            <a:ext cx="14786917" cy="3326533"/>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IMPLICATIONS OF DECLINING INVENTORY TURNOVER</a:t>
            </a:r>
            <a:endParaRPr/>
          </a:p>
        </p:txBody>
      </p:sp>
      <p:sp>
        <p:nvSpPr>
          <p:cNvPr id="216" name="Google Shape;216;p10"/>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7" name="Google Shape;217;p10"/>
          <p:cNvGrpSpPr/>
          <p:nvPr/>
        </p:nvGrpSpPr>
        <p:grpSpPr>
          <a:xfrm>
            <a:off x="1378345" y="4416422"/>
            <a:ext cx="4920028" cy="7665169"/>
            <a:chOff x="0" y="-47625"/>
            <a:chExt cx="1295810" cy="2018810"/>
          </a:xfrm>
        </p:grpSpPr>
        <p:sp>
          <p:nvSpPr>
            <p:cNvPr id="218" name="Google Shape;218;p10"/>
            <p:cNvSpPr/>
            <p:nvPr/>
          </p:nvSpPr>
          <p:spPr>
            <a:xfrm>
              <a:off x="0" y="0"/>
              <a:ext cx="1295810" cy="1971185"/>
            </a:xfrm>
            <a:custGeom>
              <a:rect b="b" l="l" r="r" t="t"/>
              <a:pathLst>
                <a:path extrusionOk="0" h="1971185" w="1295810">
                  <a:moveTo>
                    <a:pt x="0" y="0"/>
                  </a:moveTo>
                  <a:lnTo>
                    <a:pt x="1295810" y="0"/>
                  </a:lnTo>
                  <a:lnTo>
                    <a:pt x="1295810" y="1971185"/>
                  </a:lnTo>
                  <a:lnTo>
                    <a:pt x="0" y="19711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0"/>
            <p:cNvSpPr txBox="1"/>
            <p:nvPr/>
          </p:nvSpPr>
          <p:spPr>
            <a:xfrm>
              <a:off x="0" y="-47625"/>
              <a:ext cx="1295810" cy="201881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0" name="Google Shape;220;p10"/>
          <p:cNvSpPr txBox="1"/>
          <p:nvPr/>
        </p:nvSpPr>
        <p:spPr>
          <a:xfrm>
            <a:off x="1750541" y="5276040"/>
            <a:ext cx="3984794" cy="1435245"/>
          </a:xfrm>
          <a:prstGeom prst="rect">
            <a:avLst/>
          </a:prstGeom>
          <a:noFill/>
          <a:ln>
            <a:noFill/>
          </a:ln>
        </p:spPr>
        <p:txBody>
          <a:bodyPr anchorCtr="0" anchor="t" bIns="0" lIns="0" spcFirstLastPara="1" rIns="0" wrap="square" tIns="0">
            <a:spAutoFit/>
          </a:bodyPr>
          <a:lstStyle/>
          <a:p>
            <a:pPr indent="0" lvl="0" marL="0" marR="0" rtl="0" algn="ctr">
              <a:lnSpc>
                <a:spcPct val="106007"/>
              </a:lnSpc>
              <a:spcBef>
                <a:spcPts val="0"/>
              </a:spcBef>
              <a:spcAft>
                <a:spcPts val="0"/>
              </a:spcAft>
              <a:buNone/>
            </a:pPr>
            <a:r>
              <a:rPr lang="en-US" sz="3579">
                <a:solidFill>
                  <a:srgbClr val="194A8D"/>
                </a:solidFill>
                <a:latin typeface="League Spartan"/>
                <a:ea typeface="League Spartan"/>
                <a:cs typeface="League Spartan"/>
                <a:sym typeface="League Spartan"/>
              </a:rPr>
              <a:t>FINANCIAL &amp; OPERATIONAL RISKS</a:t>
            </a:r>
            <a:endParaRPr/>
          </a:p>
        </p:txBody>
      </p:sp>
      <p:grpSp>
        <p:nvGrpSpPr>
          <p:cNvPr id="221" name="Google Shape;221;p10"/>
          <p:cNvGrpSpPr/>
          <p:nvPr/>
        </p:nvGrpSpPr>
        <p:grpSpPr>
          <a:xfrm>
            <a:off x="6683986" y="4416422"/>
            <a:ext cx="4920028" cy="7660969"/>
            <a:chOff x="0" y="-47625"/>
            <a:chExt cx="1295810" cy="2017704"/>
          </a:xfrm>
        </p:grpSpPr>
        <p:sp>
          <p:nvSpPr>
            <p:cNvPr id="222" name="Google Shape;222;p10"/>
            <p:cNvSpPr/>
            <p:nvPr/>
          </p:nvSpPr>
          <p:spPr>
            <a:xfrm>
              <a:off x="0" y="0"/>
              <a:ext cx="1295810" cy="1970079"/>
            </a:xfrm>
            <a:custGeom>
              <a:rect b="b" l="l" r="r" t="t"/>
              <a:pathLst>
                <a:path extrusionOk="0" h="1970079" w="1295810">
                  <a:moveTo>
                    <a:pt x="0" y="0"/>
                  </a:moveTo>
                  <a:lnTo>
                    <a:pt x="1295810" y="0"/>
                  </a:lnTo>
                  <a:lnTo>
                    <a:pt x="1295810" y="1970079"/>
                  </a:lnTo>
                  <a:lnTo>
                    <a:pt x="0" y="197007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0"/>
            <p:cNvSpPr txBox="1"/>
            <p:nvPr/>
          </p:nvSpPr>
          <p:spPr>
            <a:xfrm>
              <a:off x="0" y="-47625"/>
              <a:ext cx="1295810" cy="201770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4" name="Google Shape;224;p10"/>
          <p:cNvSpPr txBox="1"/>
          <p:nvPr/>
        </p:nvSpPr>
        <p:spPr>
          <a:xfrm>
            <a:off x="7151603" y="5291216"/>
            <a:ext cx="3984794" cy="1404892"/>
          </a:xfrm>
          <a:prstGeom prst="rect">
            <a:avLst/>
          </a:prstGeom>
          <a:noFill/>
          <a:ln>
            <a:noFill/>
          </a:ln>
        </p:spPr>
        <p:txBody>
          <a:bodyPr anchorCtr="0" anchor="t" bIns="0" lIns="0" spcFirstLastPara="1" rIns="0" wrap="square" tIns="0">
            <a:spAutoFit/>
          </a:bodyPr>
          <a:lstStyle/>
          <a:p>
            <a:pPr indent="0" lvl="0" marL="0" marR="0" rtl="0" algn="ctr">
              <a:lnSpc>
                <a:spcPct val="106007"/>
              </a:lnSpc>
              <a:spcBef>
                <a:spcPts val="0"/>
              </a:spcBef>
              <a:spcAft>
                <a:spcPts val="0"/>
              </a:spcAft>
              <a:buNone/>
            </a:pPr>
            <a:r>
              <a:rPr lang="en-US" sz="3479">
                <a:solidFill>
                  <a:srgbClr val="194A8D"/>
                </a:solidFill>
                <a:latin typeface="League Spartan"/>
                <a:ea typeface="League Spartan"/>
                <a:cs typeface="League Spartan"/>
                <a:sym typeface="League Spartan"/>
              </a:rPr>
              <a:t>SUPPLY CHAIN MANAGEMENT CHALLENGES</a:t>
            </a:r>
            <a:endParaRPr/>
          </a:p>
        </p:txBody>
      </p:sp>
      <p:grpSp>
        <p:nvGrpSpPr>
          <p:cNvPr id="225" name="Google Shape;225;p10"/>
          <p:cNvGrpSpPr/>
          <p:nvPr/>
        </p:nvGrpSpPr>
        <p:grpSpPr>
          <a:xfrm>
            <a:off x="11989628" y="4416422"/>
            <a:ext cx="4920028" cy="7656769"/>
            <a:chOff x="0" y="-47625"/>
            <a:chExt cx="1295810" cy="2016598"/>
          </a:xfrm>
        </p:grpSpPr>
        <p:sp>
          <p:nvSpPr>
            <p:cNvPr id="226" name="Google Shape;226;p10"/>
            <p:cNvSpPr/>
            <p:nvPr/>
          </p:nvSpPr>
          <p:spPr>
            <a:xfrm>
              <a:off x="0" y="0"/>
              <a:ext cx="1295810" cy="1968973"/>
            </a:xfrm>
            <a:custGeom>
              <a:rect b="b" l="l" r="r" t="t"/>
              <a:pathLst>
                <a:path extrusionOk="0" h="1968973" w="1295810">
                  <a:moveTo>
                    <a:pt x="0" y="0"/>
                  </a:moveTo>
                  <a:lnTo>
                    <a:pt x="1295810" y="0"/>
                  </a:lnTo>
                  <a:lnTo>
                    <a:pt x="1295810" y="1968973"/>
                  </a:lnTo>
                  <a:lnTo>
                    <a:pt x="0" y="196897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0"/>
            <p:cNvSpPr txBox="1"/>
            <p:nvPr/>
          </p:nvSpPr>
          <p:spPr>
            <a:xfrm>
              <a:off x="0" y="-47625"/>
              <a:ext cx="1295810" cy="20165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 name="Google Shape;228;p10"/>
          <p:cNvSpPr txBox="1"/>
          <p:nvPr/>
        </p:nvSpPr>
        <p:spPr>
          <a:xfrm>
            <a:off x="12016970" y="5311155"/>
            <a:ext cx="4920028" cy="1355489"/>
          </a:xfrm>
          <a:prstGeom prst="rect">
            <a:avLst/>
          </a:prstGeom>
          <a:noFill/>
          <a:ln>
            <a:noFill/>
          </a:ln>
        </p:spPr>
        <p:txBody>
          <a:bodyPr anchorCtr="0" anchor="t" bIns="0" lIns="0" spcFirstLastPara="1" rIns="0" wrap="square" tIns="0">
            <a:spAutoFit/>
          </a:bodyPr>
          <a:lstStyle/>
          <a:p>
            <a:pPr indent="0" lvl="0" marL="0" marR="0" rtl="0" algn="ctr">
              <a:lnSpc>
                <a:spcPct val="106007"/>
              </a:lnSpc>
              <a:spcBef>
                <a:spcPts val="0"/>
              </a:spcBef>
              <a:spcAft>
                <a:spcPts val="0"/>
              </a:spcAft>
              <a:buNone/>
            </a:pPr>
            <a:r>
              <a:rPr lang="en-US" sz="3379">
                <a:solidFill>
                  <a:srgbClr val="194A8D"/>
                </a:solidFill>
                <a:latin typeface="League Spartan"/>
                <a:ea typeface="League Spartan"/>
                <a:cs typeface="League Spartan"/>
                <a:sym typeface="League Spartan"/>
              </a:rPr>
              <a:t>MARKET INSIGHTS &amp; CONSUMER BEHAVIOR</a:t>
            </a:r>
            <a:endParaRPr/>
          </a:p>
        </p:txBody>
      </p:sp>
      <p:sp>
        <p:nvSpPr>
          <p:cNvPr id="229" name="Google Shape;229;p10"/>
          <p:cNvSpPr txBox="1"/>
          <p:nvPr/>
        </p:nvSpPr>
        <p:spPr>
          <a:xfrm>
            <a:off x="1701108" y="6739050"/>
            <a:ext cx="4083661" cy="2332990"/>
          </a:xfrm>
          <a:prstGeom prst="rect">
            <a:avLst/>
          </a:prstGeom>
          <a:noFill/>
          <a:ln>
            <a:noFill/>
          </a:ln>
        </p:spPr>
        <p:txBody>
          <a:bodyPr anchorCtr="0" anchor="t" bIns="0" lIns="0" spcFirstLastPara="1" rIns="0" wrap="square" tIns="0">
            <a:spAutoFit/>
          </a:bodyPr>
          <a:lstStyle/>
          <a:p>
            <a:pPr indent="0" lvl="0" marL="0" marR="0" rtl="0" algn="l">
              <a:lnSpc>
                <a:spcPct val="147722"/>
              </a:lnSpc>
              <a:spcBef>
                <a:spcPts val="0"/>
              </a:spcBef>
              <a:spcAft>
                <a:spcPts val="0"/>
              </a:spcAft>
              <a:buNone/>
            </a:pPr>
            <a:r>
              <a:t/>
            </a:r>
            <a:endParaRPr sz="1800">
              <a:solidFill>
                <a:schemeClr val="dk1"/>
              </a:solidFill>
              <a:latin typeface="Calibri"/>
              <a:ea typeface="Calibri"/>
              <a:cs typeface="Calibri"/>
              <a:sym typeface="Calibri"/>
            </a:endParaRPr>
          </a:p>
          <a:p>
            <a:pPr indent="-205105" lvl="1" marL="410209" marR="0" rtl="0" algn="l">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Excess stock increases storage costs</a:t>
            </a:r>
            <a:endParaRPr/>
          </a:p>
          <a:p>
            <a:pPr indent="-205105" lvl="1" marL="410209" marR="0" rtl="0" algn="l">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Risk of product obsolescence or expiration</a:t>
            </a:r>
            <a:endParaRPr/>
          </a:p>
          <a:p>
            <a:pPr indent="-205105" lvl="1" marL="410209" marR="0" rtl="0" algn="l">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Inefficiencies in cash flow</a:t>
            </a:r>
            <a:endParaRPr/>
          </a:p>
          <a:p>
            <a:pPr indent="0" lvl="0" marL="0" marR="0" rtl="0" algn="l">
              <a:lnSpc>
                <a:spcPct val="140021"/>
              </a:lnSpc>
              <a:spcBef>
                <a:spcPts val="0"/>
              </a:spcBef>
              <a:spcAft>
                <a:spcPts val="0"/>
              </a:spcAft>
              <a:buNone/>
            </a:pPr>
            <a:r>
              <a:t/>
            </a:r>
            <a:endParaRPr sz="1899">
              <a:solidFill>
                <a:srgbClr val="194A8D"/>
              </a:solidFill>
              <a:latin typeface="Arimo"/>
              <a:ea typeface="Arimo"/>
              <a:cs typeface="Arimo"/>
              <a:sym typeface="Arimo"/>
            </a:endParaRPr>
          </a:p>
        </p:txBody>
      </p:sp>
      <p:sp>
        <p:nvSpPr>
          <p:cNvPr id="230" name="Google Shape;230;p10"/>
          <p:cNvSpPr txBox="1"/>
          <p:nvPr/>
        </p:nvSpPr>
        <p:spPr>
          <a:xfrm>
            <a:off x="7151603" y="7253717"/>
            <a:ext cx="4083661" cy="746760"/>
          </a:xfrm>
          <a:prstGeom prst="rect">
            <a:avLst/>
          </a:prstGeom>
          <a:noFill/>
          <a:ln>
            <a:noFill/>
          </a:ln>
        </p:spPr>
        <p:txBody>
          <a:bodyPr anchorCtr="0" anchor="t" bIns="0" lIns="0" spcFirstLastPara="1" rIns="0" wrap="square" tIns="0">
            <a:spAutoFit/>
          </a:bodyPr>
          <a:lstStyle/>
          <a:p>
            <a:pPr indent="-226694" lvl="1" marL="453388" marR="0" rtl="0" algn="ctr">
              <a:lnSpc>
                <a:spcPct val="140019"/>
              </a:lnSpc>
              <a:spcBef>
                <a:spcPts val="0"/>
              </a:spcBef>
              <a:spcAft>
                <a:spcPts val="0"/>
              </a:spcAft>
              <a:buClr>
                <a:srgbClr val="194A8D"/>
              </a:buClr>
              <a:buSzPts val="2099"/>
              <a:buFont typeface="Arial"/>
              <a:buChar char="•"/>
            </a:pPr>
            <a:r>
              <a:rPr b="0" i="0" lang="en-US" sz="2099" u="none" cap="none" strike="noStrike">
                <a:solidFill>
                  <a:srgbClr val="194A8D"/>
                </a:solidFill>
                <a:latin typeface="Arimo"/>
                <a:ea typeface="Arimo"/>
                <a:cs typeface="Arimo"/>
                <a:sym typeface="Arimo"/>
              </a:rPr>
              <a:t>Inefficient stock management</a:t>
            </a:r>
            <a:endParaRPr/>
          </a:p>
          <a:p>
            <a:pPr indent="-226694" lvl="1" marL="453388" marR="0" rtl="0" algn="ctr">
              <a:lnSpc>
                <a:spcPct val="140019"/>
              </a:lnSpc>
              <a:spcBef>
                <a:spcPts val="0"/>
              </a:spcBef>
              <a:spcAft>
                <a:spcPts val="0"/>
              </a:spcAft>
              <a:buClr>
                <a:srgbClr val="194A8D"/>
              </a:buClr>
              <a:buSzPts val="2099"/>
              <a:buFont typeface="Arial"/>
              <a:buChar char="•"/>
            </a:pPr>
            <a:r>
              <a:rPr b="0" i="0" lang="en-US" sz="2099" u="none" cap="none" strike="noStrike">
                <a:solidFill>
                  <a:srgbClr val="194A8D"/>
                </a:solidFill>
                <a:latin typeface="Arimo"/>
                <a:ea typeface="Arimo"/>
                <a:cs typeface="Arimo"/>
                <a:sym typeface="Arimo"/>
              </a:rPr>
              <a:t>Issues with suppliers</a:t>
            </a:r>
            <a:endParaRPr/>
          </a:p>
        </p:txBody>
      </p:sp>
      <p:sp>
        <p:nvSpPr>
          <p:cNvPr id="231" name="Google Shape;231;p10"/>
          <p:cNvSpPr txBox="1"/>
          <p:nvPr/>
        </p:nvSpPr>
        <p:spPr>
          <a:xfrm>
            <a:off x="12407811" y="6965427"/>
            <a:ext cx="4083661" cy="1332865"/>
          </a:xfrm>
          <a:prstGeom prst="rect">
            <a:avLst/>
          </a:prstGeom>
          <a:noFill/>
          <a:ln>
            <a:noFill/>
          </a:ln>
        </p:spPr>
        <p:txBody>
          <a:bodyPr anchorCtr="0" anchor="t" bIns="0" lIns="0" spcFirstLastPara="1" rIns="0" wrap="square" tIns="0">
            <a:spAutoFit/>
          </a:bodyPr>
          <a:lstStyle/>
          <a:p>
            <a:pPr indent="-205105" lvl="1" marL="410209" marR="0" rtl="0" algn="ctr">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Shifts in customer preferences</a:t>
            </a:r>
            <a:endParaRPr/>
          </a:p>
          <a:p>
            <a:pPr indent="-205105" lvl="1" marL="410209" marR="0" rtl="0" algn="ctr">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Competitive activity</a:t>
            </a:r>
            <a:endParaRPr/>
          </a:p>
          <a:p>
            <a:pPr indent="-205105" lvl="1" marL="410209" marR="0" rtl="0" algn="ctr">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Need for dynamic pricing and promotions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35" name="Shape 235"/>
        <p:cNvGrpSpPr/>
        <p:nvPr/>
      </p:nvGrpSpPr>
      <p:grpSpPr>
        <a:xfrm>
          <a:off x="0" y="0"/>
          <a:ext cx="0" cy="0"/>
          <a:chOff x="0" y="0"/>
          <a:chExt cx="0" cy="0"/>
        </a:xfrm>
      </p:grpSpPr>
      <p:grpSp>
        <p:nvGrpSpPr>
          <p:cNvPr id="236" name="Google Shape;236;p11"/>
          <p:cNvGrpSpPr/>
          <p:nvPr/>
        </p:nvGrpSpPr>
        <p:grpSpPr>
          <a:xfrm>
            <a:off x="-633877" y="-735649"/>
            <a:ext cx="19639468" cy="5879149"/>
            <a:chOff x="0" y="-47625"/>
            <a:chExt cx="5172535" cy="1548418"/>
          </a:xfrm>
        </p:grpSpPr>
        <p:sp>
          <p:nvSpPr>
            <p:cNvPr id="237" name="Google Shape;237;p11"/>
            <p:cNvSpPr/>
            <p:nvPr/>
          </p:nvSpPr>
          <p:spPr>
            <a:xfrm>
              <a:off x="0" y="0"/>
              <a:ext cx="5172535" cy="1500793"/>
            </a:xfrm>
            <a:custGeom>
              <a:rect b="b" l="l" r="r" t="t"/>
              <a:pathLst>
                <a:path extrusionOk="0" h="1500793" w="5172535">
                  <a:moveTo>
                    <a:pt x="0" y="0"/>
                  </a:moveTo>
                  <a:lnTo>
                    <a:pt x="5172535" y="0"/>
                  </a:lnTo>
                  <a:lnTo>
                    <a:pt x="5172535" y="1500793"/>
                  </a:lnTo>
                  <a:lnTo>
                    <a:pt x="0" y="150079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1"/>
            <p:cNvSpPr txBox="1"/>
            <p:nvPr/>
          </p:nvSpPr>
          <p:spPr>
            <a:xfrm>
              <a:off x="0" y="-47625"/>
              <a:ext cx="5172535" cy="1548418"/>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lang="en-US" sz="1899">
                  <a:solidFill>
                    <a:srgbClr val="FFFFFF"/>
                  </a:solidFill>
                  <a:latin typeface="Arimo"/>
                  <a:ea typeface="Arimo"/>
                  <a:cs typeface="Arimo"/>
                  <a:sym typeface="Arimo"/>
                </a:rPr>
                <a:t> </a:t>
              </a:r>
              <a:endParaRPr/>
            </a:p>
          </p:txBody>
        </p:sp>
      </p:grpSp>
      <p:sp>
        <p:nvSpPr>
          <p:cNvPr id="239" name="Google Shape;239;p11"/>
          <p:cNvSpPr/>
          <p:nvPr/>
        </p:nvSpPr>
        <p:spPr>
          <a:xfrm>
            <a:off x="-297830" y="-1579357"/>
            <a:ext cx="19484227" cy="12835235"/>
          </a:xfrm>
          <a:custGeom>
            <a:rect b="b" l="l" r="r" t="t"/>
            <a:pathLst>
              <a:path extrusionOk="0" h="12835235" w="19484227">
                <a:moveTo>
                  <a:pt x="0" y="0"/>
                </a:moveTo>
                <a:lnTo>
                  <a:pt x="19484227" y="0"/>
                </a:lnTo>
                <a:lnTo>
                  <a:pt x="19484227" y="12835234"/>
                </a:lnTo>
                <a:lnTo>
                  <a:pt x="0" y="12835234"/>
                </a:lnTo>
                <a:lnTo>
                  <a:pt x="0"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0" name="Google Shape;240;p11"/>
          <p:cNvGrpSpPr/>
          <p:nvPr/>
        </p:nvGrpSpPr>
        <p:grpSpPr>
          <a:xfrm>
            <a:off x="1187324" y="847874"/>
            <a:ext cx="7956676" cy="8410426"/>
            <a:chOff x="0" y="-47625"/>
            <a:chExt cx="2095586" cy="2215092"/>
          </a:xfrm>
        </p:grpSpPr>
        <p:sp>
          <p:nvSpPr>
            <p:cNvPr id="241" name="Google Shape;241;p11"/>
            <p:cNvSpPr/>
            <p:nvPr/>
          </p:nvSpPr>
          <p:spPr>
            <a:xfrm>
              <a:off x="0" y="0"/>
              <a:ext cx="2095585" cy="2167467"/>
            </a:xfrm>
            <a:custGeom>
              <a:rect b="b" l="l" r="r" t="t"/>
              <a:pathLst>
                <a:path extrusionOk="0" h="2167467" w="2095585">
                  <a:moveTo>
                    <a:pt x="0" y="0"/>
                  </a:moveTo>
                  <a:lnTo>
                    <a:pt x="2095585" y="0"/>
                  </a:lnTo>
                  <a:lnTo>
                    <a:pt x="2095585" y="2167467"/>
                  </a:lnTo>
                  <a:lnTo>
                    <a:pt x="0" y="2167467"/>
                  </a:lnTo>
                  <a:close/>
                </a:path>
              </a:pathLst>
            </a:custGeom>
            <a:solidFill>
              <a:srgbClr val="6299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1"/>
            <p:cNvSpPr txBox="1"/>
            <p:nvPr/>
          </p:nvSpPr>
          <p:spPr>
            <a:xfrm>
              <a:off x="0" y="-47625"/>
              <a:ext cx="2095586" cy="2215092"/>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lang="en-US" sz="1899">
                  <a:solidFill>
                    <a:srgbClr val="FFFFFF"/>
                  </a:solidFill>
                  <a:latin typeface="Arimo"/>
                  <a:ea typeface="Arimo"/>
                  <a:cs typeface="Arimo"/>
                  <a:sym typeface="Arimo"/>
                </a:rPr>
                <a:t> </a:t>
              </a:r>
              <a:endParaRPr/>
            </a:p>
          </p:txBody>
        </p:sp>
      </p:grpSp>
      <p:sp>
        <p:nvSpPr>
          <p:cNvPr id="243" name="Google Shape;243;p11"/>
          <p:cNvSpPr txBox="1"/>
          <p:nvPr/>
        </p:nvSpPr>
        <p:spPr>
          <a:xfrm>
            <a:off x="9928189" y="2399113"/>
            <a:ext cx="6988865" cy="1135783"/>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VISION</a:t>
            </a:r>
            <a:endParaRPr/>
          </a:p>
        </p:txBody>
      </p:sp>
      <p:grpSp>
        <p:nvGrpSpPr>
          <p:cNvPr id="244" name="Google Shape;244;p11"/>
          <p:cNvGrpSpPr/>
          <p:nvPr/>
        </p:nvGrpSpPr>
        <p:grpSpPr>
          <a:xfrm>
            <a:off x="9444283" y="847874"/>
            <a:ext cx="7956676" cy="8410426"/>
            <a:chOff x="0" y="-47625"/>
            <a:chExt cx="2095586" cy="2215092"/>
          </a:xfrm>
        </p:grpSpPr>
        <p:sp>
          <p:nvSpPr>
            <p:cNvPr id="245" name="Google Shape;245;p11"/>
            <p:cNvSpPr/>
            <p:nvPr/>
          </p:nvSpPr>
          <p:spPr>
            <a:xfrm>
              <a:off x="0" y="0"/>
              <a:ext cx="2095585" cy="2167467"/>
            </a:xfrm>
            <a:custGeom>
              <a:rect b="b" l="l" r="r" t="t"/>
              <a:pathLst>
                <a:path extrusionOk="0" h="2167467" w="2095585">
                  <a:moveTo>
                    <a:pt x="0" y="0"/>
                  </a:moveTo>
                  <a:lnTo>
                    <a:pt x="2095585" y="0"/>
                  </a:lnTo>
                  <a:lnTo>
                    <a:pt x="2095585" y="2167467"/>
                  </a:lnTo>
                  <a:lnTo>
                    <a:pt x="0" y="2167467"/>
                  </a:lnTo>
                  <a:close/>
                </a:path>
              </a:pathLst>
            </a:custGeom>
            <a:solidFill>
              <a:srgbClr val="6299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1"/>
            <p:cNvSpPr txBox="1"/>
            <p:nvPr/>
          </p:nvSpPr>
          <p:spPr>
            <a:xfrm>
              <a:off x="0" y="-47625"/>
              <a:ext cx="2095586" cy="2215092"/>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lang="en-US" sz="1899">
                  <a:solidFill>
                    <a:srgbClr val="FFFFFF"/>
                  </a:solidFill>
                  <a:latin typeface="Arimo"/>
                  <a:ea typeface="Arimo"/>
                  <a:cs typeface="Arimo"/>
                  <a:sym typeface="Arimo"/>
                </a:rPr>
                <a:t> </a:t>
              </a:r>
              <a:endParaRPr/>
            </a:p>
          </p:txBody>
        </p:sp>
      </p:grpSp>
      <p:sp>
        <p:nvSpPr>
          <p:cNvPr id="247" name="Google Shape;247;p11"/>
          <p:cNvSpPr txBox="1"/>
          <p:nvPr/>
        </p:nvSpPr>
        <p:spPr>
          <a:xfrm>
            <a:off x="1671230" y="1411675"/>
            <a:ext cx="6988865" cy="1822477"/>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lang="en-US" sz="4465">
                <a:solidFill>
                  <a:srgbClr val="FFFFFF"/>
                </a:solidFill>
                <a:latin typeface="League Spartan"/>
                <a:ea typeface="League Spartan"/>
                <a:cs typeface="League Spartan"/>
                <a:sym typeface="League Spartan"/>
              </a:rPr>
              <a:t>MAIN FINDINGS FROM THE ANALYSIS</a:t>
            </a:r>
            <a:endParaRPr/>
          </a:p>
        </p:txBody>
      </p:sp>
      <p:sp>
        <p:nvSpPr>
          <p:cNvPr id="248" name="Google Shape;248;p11"/>
          <p:cNvSpPr txBox="1"/>
          <p:nvPr/>
        </p:nvSpPr>
        <p:spPr>
          <a:xfrm>
            <a:off x="10075080" y="1411675"/>
            <a:ext cx="6988865" cy="1822477"/>
          </a:xfrm>
          <a:prstGeom prst="rect">
            <a:avLst/>
          </a:prstGeom>
          <a:noFill/>
          <a:ln>
            <a:noFill/>
          </a:ln>
        </p:spPr>
        <p:txBody>
          <a:bodyPr anchorCtr="0" anchor="t" bIns="0" lIns="0" spcFirstLastPara="1" rIns="0" wrap="square" tIns="0">
            <a:spAutoFit/>
          </a:bodyPr>
          <a:lstStyle/>
          <a:p>
            <a:pPr indent="0" lvl="0" marL="0" marR="0" rtl="0" algn="ctr">
              <a:lnSpc>
                <a:spcPct val="106002"/>
              </a:lnSpc>
              <a:spcBef>
                <a:spcPts val="0"/>
              </a:spcBef>
              <a:spcAft>
                <a:spcPts val="0"/>
              </a:spcAft>
              <a:buNone/>
            </a:pPr>
            <a:r>
              <a:rPr lang="en-US" sz="4465">
                <a:solidFill>
                  <a:srgbClr val="FFFFFF"/>
                </a:solidFill>
                <a:latin typeface="League Spartan"/>
                <a:ea typeface="League Spartan"/>
                <a:cs typeface="League Spartan"/>
                <a:sym typeface="League Spartan"/>
              </a:rPr>
              <a:t>PRIMARY FOCUS OF RECOMMENDED STRATEGIES</a:t>
            </a:r>
            <a:endParaRPr/>
          </a:p>
        </p:txBody>
      </p:sp>
      <p:sp>
        <p:nvSpPr>
          <p:cNvPr id="249" name="Google Shape;249;p11"/>
          <p:cNvSpPr txBox="1"/>
          <p:nvPr/>
        </p:nvSpPr>
        <p:spPr>
          <a:xfrm>
            <a:off x="1671230" y="3588809"/>
            <a:ext cx="6988865" cy="4531403"/>
          </a:xfrm>
          <a:prstGeom prst="rect">
            <a:avLst/>
          </a:prstGeom>
          <a:noFill/>
          <a:ln>
            <a:noFill/>
          </a:ln>
        </p:spPr>
        <p:txBody>
          <a:bodyPr anchorCtr="0" anchor="t" bIns="0" lIns="0" spcFirstLastPara="1" rIns="0" wrap="square" tIns="0">
            <a:spAutoFit/>
          </a:bodyPr>
          <a:lstStyle/>
          <a:p>
            <a:pPr indent="-310196" lvl="1" marL="620394" marR="0" rtl="0" algn="l">
              <a:lnSpc>
                <a:spcPct val="139993"/>
              </a:lnSpc>
              <a:spcBef>
                <a:spcPts val="0"/>
              </a:spcBef>
              <a:spcAft>
                <a:spcPts val="0"/>
              </a:spcAft>
              <a:buClr>
                <a:srgbClr val="FFFFFF"/>
              </a:buClr>
              <a:buSzPts val="2873"/>
              <a:buFont typeface="Arial"/>
              <a:buChar char="•"/>
            </a:pPr>
            <a:r>
              <a:rPr b="0" i="0" lang="en-US" sz="2873" u="none" cap="none" strike="noStrike">
                <a:solidFill>
                  <a:srgbClr val="FFFFFF"/>
                </a:solidFill>
                <a:latin typeface="Arimo"/>
                <a:ea typeface="Arimo"/>
                <a:cs typeface="Arimo"/>
                <a:sym typeface="Arimo"/>
              </a:rPr>
              <a:t>Overall decline in inventory turnover</a:t>
            </a:r>
            <a:endParaRPr/>
          </a:p>
          <a:p>
            <a:pPr indent="-310196" lvl="1" marL="620394" marR="0" rtl="0" algn="l">
              <a:lnSpc>
                <a:spcPct val="139993"/>
              </a:lnSpc>
              <a:spcBef>
                <a:spcPts val="0"/>
              </a:spcBef>
              <a:spcAft>
                <a:spcPts val="0"/>
              </a:spcAft>
              <a:buClr>
                <a:srgbClr val="FFFFFF"/>
              </a:buClr>
              <a:buSzPts val="2873"/>
              <a:buFont typeface="Arial"/>
              <a:buChar char="•"/>
            </a:pPr>
            <a:r>
              <a:rPr b="0" i="0" lang="en-US" sz="2873" u="none" cap="none" strike="noStrike">
                <a:solidFill>
                  <a:srgbClr val="FFFFFF"/>
                </a:solidFill>
                <a:latin typeface="Arimo"/>
                <a:ea typeface="Arimo"/>
                <a:cs typeface="Arimo"/>
                <a:sym typeface="Arimo"/>
              </a:rPr>
              <a:t>Risks involved: Overstocking, increased storage costs, product obsolescence, and cash flow inefficiencies</a:t>
            </a:r>
            <a:endParaRPr/>
          </a:p>
          <a:p>
            <a:pPr indent="-310196" lvl="1" marL="620394" marR="0" rtl="0" algn="l">
              <a:lnSpc>
                <a:spcPct val="139993"/>
              </a:lnSpc>
              <a:spcBef>
                <a:spcPts val="0"/>
              </a:spcBef>
              <a:spcAft>
                <a:spcPts val="0"/>
              </a:spcAft>
              <a:buClr>
                <a:srgbClr val="FFFFFF"/>
              </a:buClr>
              <a:buSzPts val="2873"/>
              <a:buFont typeface="Arial"/>
              <a:buChar char="•"/>
            </a:pPr>
            <a:r>
              <a:rPr b="0" i="0" lang="en-US" sz="2873" u="none" cap="none" strike="noStrike">
                <a:solidFill>
                  <a:srgbClr val="FFFFFF"/>
                </a:solidFill>
                <a:latin typeface="Arimo"/>
                <a:ea typeface="Arimo"/>
                <a:cs typeface="Arimo"/>
                <a:sym typeface="Arimo"/>
              </a:rPr>
              <a:t>Potential causes: Changing customer preferences, ineffective promotions, and suboptimal inventory strategies</a:t>
            </a:r>
            <a:endParaRPr/>
          </a:p>
          <a:p>
            <a:pPr indent="0" lvl="0" marL="0" marR="0" rtl="0" algn="l">
              <a:lnSpc>
                <a:spcPct val="139993"/>
              </a:lnSpc>
              <a:spcBef>
                <a:spcPts val="0"/>
              </a:spcBef>
              <a:spcAft>
                <a:spcPts val="0"/>
              </a:spcAft>
              <a:buNone/>
            </a:pPr>
            <a:r>
              <a:t/>
            </a:r>
            <a:endParaRPr sz="2873">
              <a:solidFill>
                <a:srgbClr val="FFFFFF"/>
              </a:solidFill>
              <a:latin typeface="Arimo"/>
              <a:ea typeface="Arimo"/>
              <a:cs typeface="Arimo"/>
              <a:sym typeface="Arimo"/>
            </a:endParaRPr>
          </a:p>
        </p:txBody>
      </p:sp>
      <p:sp>
        <p:nvSpPr>
          <p:cNvPr id="250" name="Google Shape;250;p11"/>
          <p:cNvSpPr txBox="1"/>
          <p:nvPr/>
        </p:nvSpPr>
        <p:spPr>
          <a:xfrm>
            <a:off x="9928189" y="4357033"/>
            <a:ext cx="6988865" cy="1506259"/>
          </a:xfrm>
          <a:prstGeom prst="rect">
            <a:avLst/>
          </a:prstGeom>
          <a:noFill/>
          <a:ln>
            <a:noFill/>
          </a:ln>
        </p:spPr>
        <p:txBody>
          <a:bodyPr anchorCtr="0" anchor="t" bIns="0" lIns="0" spcFirstLastPara="1" rIns="0" wrap="square" tIns="0">
            <a:spAutoFit/>
          </a:bodyPr>
          <a:lstStyle/>
          <a:p>
            <a:pPr indent="-310196" lvl="1" marL="620394" marR="0" rtl="0" algn="l">
              <a:lnSpc>
                <a:spcPct val="139993"/>
              </a:lnSpc>
              <a:spcBef>
                <a:spcPts val="0"/>
              </a:spcBef>
              <a:spcAft>
                <a:spcPts val="0"/>
              </a:spcAft>
              <a:buClr>
                <a:srgbClr val="FFFFFF"/>
              </a:buClr>
              <a:buSzPts val="2873"/>
              <a:buFont typeface="Arial"/>
              <a:buChar char="•"/>
            </a:pPr>
            <a:r>
              <a:rPr b="0" i="0" lang="en-US" sz="2873" u="none" cap="none" strike="noStrike">
                <a:solidFill>
                  <a:srgbClr val="FFFFFF"/>
                </a:solidFill>
                <a:latin typeface="Arimo"/>
                <a:ea typeface="Arimo"/>
                <a:cs typeface="Arimo"/>
                <a:sym typeface="Arimo"/>
              </a:rPr>
              <a:t>Optimize Inventory Management</a:t>
            </a:r>
            <a:endParaRPr/>
          </a:p>
          <a:p>
            <a:pPr indent="-310196" lvl="1" marL="620394" marR="0" rtl="0" algn="l">
              <a:lnSpc>
                <a:spcPct val="139993"/>
              </a:lnSpc>
              <a:spcBef>
                <a:spcPts val="0"/>
              </a:spcBef>
              <a:spcAft>
                <a:spcPts val="0"/>
              </a:spcAft>
              <a:buClr>
                <a:srgbClr val="FFFFFF"/>
              </a:buClr>
              <a:buSzPts val="2873"/>
              <a:buFont typeface="Arial"/>
              <a:buChar char="•"/>
            </a:pPr>
            <a:r>
              <a:rPr b="0" i="0" lang="en-US" sz="2873" u="none" cap="none" strike="noStrike">
                <a:solidFill>
                  <a:srgbClr val="FFFFFF"/>
                </a:solidFill>
                <a:latin typeface="Arimo"/>
                <a:ea typeface="Arimo"/>
                <a:cs typeface="Arimo"/>
                <a:sym typeface="Arimo"/>
              </a:rPr>
              <a:t>Enhance Marketing Strategies</a:t>
            </a:r>
            <a:endParaRPr/>
          </a:p>
          <a:p>
            <a:pPr indent="-310196" lvl="1" marL="620394" marR="0" rtl="0" algn="l">
              <a:lnSpc>
                <a:spcPct val="139993"/>
              </a:lnSpc>
              <a:spcBef>
                <a:spcPts val="0"/>
              </a:spcBef>
              <a:spcAft>
                <a:spcPts val="0"/>
              </a:spcAft>
              <a:buClr>
                <a:srgbClr val="FFFFFF"/>
              </a:buClr>
              <a:buSzPts val="2873"/>
              <a:buFont typeface="Arial"/>
              <a:buChar char="•"/>
            </a:pPr>
            <a:r>
              <a:rPr b="0" i="0" lang="en-US" sz="2873" u="none" cap="none" strike="noStrike">
                <a:solidFill>
                  <a:srgbClr val="FFFFFF"/>
                </a:solidFill>
                <a:latin typeface="Arimo"/>
                <a:ea typeface="Arimo"/>
                <a:cs typeface="Arimo"/>
                <a:sym typeface="Arimo"/>
              </a:rPr>
              <a:t>Improve Supply Chain Coordination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58" name="Shape 258"/>
        <p:cNvGrpSpPr/>
        <p:nvPr/>
      </p:nvGrpSpPr>
      <p:grpSpPr>
        <a:xfrm>
          <a:off x="0" y="0"/>
          <a:ext cx="0" cy="0"/>
          <a:chOff x="0" y="0"/>
          <a:chExt cx="0" cy="0"/>
        </a:xfrm>
      </p:grpSpPr>
      <p:sp>
        <p:nvSpPr>
          <p:cNvPr id="259" name="Google Shape;259;p12"/>
          <p:cNvSpPr/>
          <p:nvPr/>
        </p:nvSpPr>
        <p:spPr>
          <a:xfrm>
            <a:off x="0" y="8633839"/>
            <a:ext cx="18288000" cy="5288583"/>
          </a:xfrm>
          <a:custGeom>
            <a:rect b="b" l="l" r="r" t="t"/>
            <a:pathLst>
              <a:path extrusionOk="0" h="819340" w="2833290">
                <a:moveTo>
                  <a:pt x="0" y="0"/>
                </a:moveTo>
                <a:lnTo>
                  <a:pt x="2833290" y="0"/>
                </a:lnTo>
                <a:lnTo>
                  <a:pt x="2833290" y="819340"/>
                </a:lnTo>
                <a:lnTo>
                  <a:pt x="0" y="819340"/>
                </a:lnTo>
                <a:close/>
              </a:path>
            </a:pathLst>
          </a:custGeom>
          <a:blipFill rotWithShape="1">
            <a:blip r:embed="rId3">
              <a:alphaModFix/>
            </a:blip>
            <a:stretch>
              <a:fillRect b="-5685" l="0" r="0" t="-1246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2"/>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12"/>
          <p:cNvSpPr txBox="1"/>
          <p:nvPr/>
        </p:nvSpPr>
        <p:spPr>
          <a:xfrm>
            <a:off x="2256967" y="3783262"/>
            <a:ext cx="13774065" cy="3597720"/>
          </a:xfrm>
          <a:prstGeom prst="rect">
            <a:avLst/>
          </a:prstGeom>
          <a:noFill/>
          <a:ln>
            <a:noFill/>
          </a:ln>
        </p:spPr>
        <p:txBody>
          <a:bodyPr anchorCtr="0" anchor="t" bIns="0" lIns="0" spcFirstLastPara="1" rIns="0" wrap="square" tIns="0">
            <a:spAutoFit/>
          </a:bodyPr>
          <a:lstStyle/>
          <a:p>
            <a:pPr indent="0" lvl="0" marL="0" marR="0" rtl="0" algn="ctr">
              <a:lnSpc>
                <a:spcPct val="105981"/>
              </a:lnSpc>
              <a:spcBef>
                <a:spcPts val="0"/>
              </a:spcBef>
              <a:spcAft>
                <a:spcPts val="0"/>
              </a:spcAft>
              <a:buNone/>
            </a:pPr>
            <a:r>
              <a:rPr lang="en-US" sz="3812">
                <a:solidFill>
                  <a:srgbClr val="FFFFFF"/>
                </a:solidFill>
                <a:latin typeface="Arimo"/>
                <a:ea typeface="Arimo"/>
                <a:cs typeface="Arimo"/>
                <a:sym typeface="Arimo"/>
              </a:rPr>
              <a:t>Create monthly retention cohorts (the groups, or cohorts, can be defined based upon the date that a user completely purchased a product) and then how many of them (%) coming back for the following</a:t>
            </a:r>
            <a:endParaRPr/>
          </a:p>
          <a:p>
            <a:pPr indent="0" lvl="0" marL="0" marR="0" rtl="0" algn="ctr">
              <a:lnSpc>
                <a:spcPct val="105981"/>
              </a:lnSpc>
              <a:spcBef>
                <a:spcPts val="0"/>
              </a:spcBef>
              <a:spcAft>
                <a:spcPts val="0"/>
              </a:spcAft>
              <a:buNone/>
            </a:pPr>
            <a:r>
              <a:rPr lang="en-US" sz="3812">
                <a:solidFill>
                  <a:srgbClr val="FFFFFF"/>
                </a:solidFill>
                <a:latin typeface="Arimo"/>
                <a:ea typeface="Arimo"/>
                <a:cs typeface="Arimo"/>
                <a:sym typeface="Arimo"/>
              </a:rPr>
              <a:t>months in 2022. After analyzing the retention cohort, is there any interesting insight that we can get? (Skillset: Intermediate SQL &amp; Advanced SQL)</a:t>
            </a:r>
            <a:endParaRPr/>
          </a:p>
        </p:txBody>
      </p:sp>
      <p:sp>
        <p:nvSpPr>
          <p:cNvPr id="262" name="Google Shape;262;p12"/>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66" name="Shape 266"/>
        <p:cNvGrpSpPr/>
        <p:nvPr/>
      </p:nvGrpSpPr>
      <p:grpSpPr>
        <a:xfrm>
          <a:off x="0" y="0"/>
          <a:ext cx="0" cy="0"/>
          <a:chOff x="0" y="0"/>
          <a:chExt cx="0" cy="0"/>
        </a:xfrm>
      </p:grpSpPr>
      <p:sp>
        <p:nvSpPr>
          <p:cNvPr id="267" name="Google Shape;267;p13"/>
          <p:cNvSpPr/>
          <p:nvPr/>
        </p:nvSpPr>
        <p:spPr>
          <a:xfrm>
            <a:off x="523414" y="887355"/>
            <a:ext cx="6331521" cy="1945337"/>
          </a:xfrm>
          <a:custGeom>
            <a:rect b="b" l="l" r="r" t="t"/>
            <a:pathLst>
              <a:path extrusionOk="0" h="1945337" w="6331521">
                <a:moveTo>
                  <a:pt x="0" y="0"/>
                </a:moveTo>
                <a:lnTo>
                  <a:pt x="6331521" y="0"/>
                </a:lnTo>
                <a:lnTo>
                  <a:pt x="6331521" y="1945337"/>
                </a:lnTo>
                <a:lnTo>
                  <a:pt x="0" y="194533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13"/>
          <p:cNvSpPr/>
          <p:nvPr/>
        </p:nvSpPr>
        <p:spPr>
          <a:xfrm>
            <a:off x="523414" y="2832692"/>
            <a:ext cx="6130087" cy="2028972"/>
          </a:xfrm>
          <a:custGeom>
            <a:rect b="b" l="l" r="r" t="t"/>
            <a:pathLst>
              <a:path extrusionOk="0" h="2028972" w="6130087">
                <a:moveTo>
                  <a:pt x="0" y="0"/>
                </a:moveTo>
                <a:lnTo>
                  <a:pt x="6130087" y="0"/>
                </a:lnTo>
                <a:lnTo>
                  <a:pt x="6130087" y="2028972"/>
                </a:lnTo>
                <a:lnTo>
                  <a:pt x="0" y="202897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3"/>
          <p:cNvSpPr/>
          <p:nvPr/>
        </p:nvSpPr>
        <p:spPr>
          <a:xfrm>
            <a:off x="523414" y="4861664"/>
            <a:ext cx="5813439" cy="2010766"/>
          </a:xfrm>
          <a:custGeom>
            <a:rect b="b" l="l" r="r" t="t"/>
            <a:pathLst>
              <a:path extrusionOk="0" h="2010766" w="5813439">
                <a:moveTo>
                  <a:pt x="0" y="0"/>
                </a:moveTo>
                <a:lnTo>
                  <a:pt x="5813439" y="0"/>
                </a:lnTo>
                <a:lnTo>
                  <a:pt x="5813439" y="2010766"/>
                </a:lnTo>
                <a:lnTo>
                  <a:pt x="0" y="201076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3"/>
          <p:cNvSpPr/>
          <p:nvPr/>
        </p:nvSpPr>
        <p:spPr>
          <a:xfrm>
            <a:off x="523414" y="6872430"/>
            <a:ext cx="5089505" cy="2560559"/>
          </a:xfrm>
          <a:custGeom>
            <a:rect b="b" l="l" r="r" t="t"/>
            <a:pathLst>
              <a:path extrusionOk="0" h="2560559" w="5089505">
                <a:moveTo>
                  <a:pt x="0" y="0"/>
                </a:moveTo>
                <a:lnTo>
                  <a:pt x="5089505" y="0"/>
                </a:lnTo>
                <a:lnTo>
                  <a:pt x="5089505" y="2560559"/>
                </a:lnTo>
                <a:lnTo>
                  <a:pt x="0" y="256055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3"/>
          <p:cNvSpPr/>
          <p:nvPr/>
        </p:nvSpPr>
        <p:spPr>
          <a:xfrm>
            <a:off x="10026293" y="1697623"/>
            <a:ext cx="5764966" cy="3445877"/>
          </a:xfrm>
          <a:custGeom>
            <a:rect b="b" l="l" r="r" t="t"/>
            <a:pathLst>
              <a:path extrusionOk="0" h="3445877" w="5764966">
                <a:moveTo>
                  <a:pt x="0" y="0"/>
                </a:moveTo>
                <a:lnTo>
                  <a:pt x="5764966" y="0"/>
                </a:lnTo>
                <a:lnTo>
                  <a:pt x="5764966" y="3445877"/>
                </a:lnTo>
                <a:lnTo>
                  <a:pt x="0" y="344587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3"/>
          <p:cNvSpPr txBox="1"/>
          <p:nvPr/>
        </p:nvSpPr>
        <p:spPr>
          <a:xfrm>
            <a:off x="8782393" y="7739483"/>
            <a:ext cx="8252766" cy="731203"/>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lang="en-US" sz="4212" u="sng">
                <a:solidFill>
                  <a:srgbClr val="FADD5B"/>
                </a:solidFill>
                <a:latin typeface="Arimo"/>
                <a:ea typeface="Arimo"/>
                <a:cs typeface="Arimo"/>
                <a:sym typeface="Arimo"/>
                <a:hlinkClick r:id="rId8">
                  <a:extLst>
                    <a:ext uri="{A12FA001-AC4F-418D-AE19-62706E023703}">
                      <ahyp:hlinkClr val="tx"/>
                    </a:ext>
                  </a:extLst>
                </a:hlinkClick>
              </a:rPr>
              <a:t>Link Untuk hasil Query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76" name="Shape 276"/>
        <p:cNvGrpSpPr/>
        <p:nvPr/>
      </p:nvGrpSpPr>
      <p:grpSpPr>
        <a:xfrm>
          <a:off x="0" y="0"/>
          <a:ext cx="0" cy="0"/>
          <a:chOff x="0" y="0"/>
          <a:chExt cx="0" cy="0"/>
        </a:xfrm>
      </p:grpSpPr>
      <p:sp>
        <p:nvSpPr>
          <p:cNvPr id="277" name="Google Shape;277;p14"/>
          <p:cNvSpPr/>
          <p:nvPr/>
        </p:nvSpPr>
        <p:spPr>
          <a:xfrm>
            <a:off x="3026259" y="2438261"/>
            <a:ext cx="11301259" cy="5410478"/>
          </a:xfrm>
          <a:custGeom>
            <a:rect b="b" l="l" r="r" t="t"/>
            <a:pathLst>
              <a:path extrusionOk="0" h="5410478" w="11301259">
                <a:moveTo>
                  <a:pt x="0" y="0"/>
                </a:moveTo>
                <a:lnTo>
                  <a:pt x="11301259" y="0"/>
                </a:lnTo>
                <a:lnTo>
                  <a:pt x="11301259" y="5410478"/>
                </a:lnTo>
                <a:lnTo>
                  <a:pt x="0" y="54104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14"/>
          <p:cNvSpPr txBox="1"/>
          <p:nvPr/>
        </p:nvSpPr>
        <p:spPr>
          <a:xfrm>
            <a:off x="4550506" y="933450"/>
            <a:ext cx="8252766" cy="731203"/>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lang="en-US" sz="4212" u="sng">
                <a:solidFill>
                  <a:srgbClr val="FADD5B"/>
                </a:solidFill>
                <a:latin typeface="Arimo"/>
                <a:ea typeface="Arimo"/>
                <a:cs typeface="Arimo"/>
                <a:sym typeface="Arimo"/>
                <a:hlinkClick r:id="rId4">
                  <a:extLst>
                    <a:ext uri="{A12FA001-AC4F-418D-AE19-62706E023703}">
                      <ahyp:hlinkClr val="tx"/>
                    </a:ext>
                  </a:extLst>
                </a:hlinkClick>
              </a:rPr>
              <a:t>Link Untuk hasil Query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82" name="Shape 282"/>
        <p:cNvGrpSpPr/>
        <p:nvPr/>
      </p:nvGrpSpPr>
      <p:grpSpPr>
        <a:xfrm>
          <a:off x="0" y="0"/>
          <a:ext cx="0" cy="0"/>
          <a:chOff x="0" y="0"/>
          <a:chExt cx="0" cy="0"/>
        </a:xfrm>
      </p:grpSpPr>
      <p:sp>
        <p:nvSpPr>
          <p:cNvPr id="283" name="Google Shape;283;p15"/>
          <p:cNvSpPr/>
          <p:nvPr/>
        </p:nvSpPr>
        <p:spPr>
          <a:xfrm flipH="1">
            <a:off x="8788436" y="-316726"/>
            <a:ext cx="7886994" cy="10920453"/>
          </a:xfrm>
          <a:custGeom>
            <a:rect b="b" l="l" r="r" t="t"/>
            <a:pathLst>
              <a:path extrusionOk="0" h="10920453" w="7886994">
                <a:moveTo>
                  <a:pt x="7886994" y="0"/>
                </a:moveTo>
                <a:lnTo>
                  <a:pt x="0" y="0"/>
                </a:lnTo>
                <a:lnTo>
                  <a:pt x="0" y="10920452"/>
                </a:lnTo>
                <a:lnTo>
                  <a:pt x="7886994" y="10920452"/>
                </a:lnTo>
                <a:lnTo>
                  <a:pt x="7886994"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4" name="Google Shape;284;p15"/>
          <p:cNvGrpSpPr/>
          <p:nvPr/>
        </p:nvGrpSpPr>
        <p:grpSpPr>
          <a:xfrm>
            <a:off x="9144000" y="-180826"/>
            <a:ext cx="9144000" cy="10467826"/>
            <a:chOff x="0" y="-47625"/>
            <a:chExt cx="2408296" cy="2756958"/>
          </a:xfrm>
        </p:grpSpPr>
        <p:sp>
          <p:nvSpPr>
            <p:cNvPr id="285" name="Google Shape;285;p15"/>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15"/>
            <p:cNvSpPr txBox="1"/>
            <p:nvPr/>
          </p:nvSpPr>
          <p:spPr>
            <a:xfrm>
              <a:off x="0" y="-47625"/>
              <a:ext cx="2408296"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7" name="Google Shape;287;p15"/>
          <p:cNvSpPr txBox="1"/>
          <p:nvPr/>
        </p:nvSpPr>
        <p:spPr>
          <a:xfrm>
            <a:off x="848620" y="3958681"/>
            <a:ext cx="8295380" cy="4588256"/>
          </a:xfrm>
          <a:prstGeom prst="rect">
            <a:avLst/>
          </a:prstGeom>
          <a:noFill/>
          <a:ln>
            <a:noFill/>
          </a:ln>
        </p:spPr>
        <p:txBody>
          <a:bodyPr anchorCtr="0" anchor="t" bIns="0" lIns="0" spcFirstLastPara="1" rIns="0" wrap="square" tIns="0">
            <a:spAutoFit/>
          </a:bodyPr>
          <a:lstStyle/>
          <a:p>
            <a:pPr indent="-345439" lvl="1" marL="690881" marR="0" rtl="0" algn="l">
              <a:lnSpc>
                <a:spcPct val="191000"/>
              </a:lnSpc>
              <a:spcBef>
                <a:spcPts val="0"/>
              </a:spcBef>
              <a:spcAft>
                <a:spcPts val="0"/>
              </a:spcAft>
              <a:buClr>
                <a:srgbClr val="FFFFFF"/>
              </a:buClr>
              <a:buSzPts val="3200"/>
              <a:buFont typeface="Arial"/>
              <a:buChar char="•"/>
            </a:pPr>
            <a:r>
              <a:rPr b="0" i="0" lang="en-US" sz="3200" u="none" cap="none" strike="noStrike">
                <a:solidFill>
                  <a:srgbClr val="FFFFFF"/>
                </a:solidFill>
                <a:latin typeface="Arimo"/>
                <a:ea typeface="Arimo"/>
                <a:cs typeface="Arimo"/>
                <a:sym typeface="Arimo"/>
              </a:rPr>
              <a:t>✅ Cohort Month – First purchase month of the customer</a:t>
            </a:r>
            <a:endParaRPr/>
          </a:p>
          <a:p>
            <a:pPr indent="-345439" lvl="1" marL="690881" marR="0" rtl="0" algn="l">
              <a:lnSpc>
                <a:spcPct val="191000"/>
              </a:lnSpc>
              <a:spcBef>
                <a:spcPts val="0"/>
              </a:spcBef>
              <a:spcAft>
                <a:spcPts val="0"/>
              </a:spcAft>
              <a:buClr>
                <a:srgbClr val="FFFFFF"/>
              </a:buClr>
              <a:buSzPts val="3200"/>
              <a:buFont typeface="Arial"/>
              <a:buChar char="•"/>
            </a:pPr>
            <a:r>
              <a:rPr b="0" i="0" lang="en-US" sz="3200" u="none" cap="none" strike="noStrike">
                <a:solidFill>
                  <a:srgbClr val="FFFFFF"/>
                </a:solidFill>
                <a:latin typeface="Arimo"/>
                <a:ea typeface="Arimo"/>
                <a:cs typeface="Arimo"/>
                <a:sym typeface="Arimo"/>
              </a:rPr>
              <a:t> ✅ Order Month – Month of subsequent purchases</a:t>
            </a:r>
            <a:endParaRPr/>
          </a:p>
          <a:p>
            <a:pPr indent="-345439" lvl="1" marL="690881" marR="0" rtl="0" algn="l">
              <a:lnSpc>
                <a:spcPct val="191000"/>
              </a:lnSpc>
              <a:spcBef>
                <a:spcPts val="0"/>
              </a:spcBef>
              <a:spcAft>
                <a:spcPts val="0"/>
              </a:spcAft>
              <a:buClr>
                <a:srgbClr val="FFFFFF"/>
              </a:buClr>
              <a:buSzPts val="3200"/>
              <a:buFont typeface="Arial"/>
              <a:buChar char="•"/>
            </a:pPr>
            <a:r>
              <a:rPr b="0" i="0" lang="en-US" sz="3200" u="none" cap="none" strike="noStrike">
                <a:solidFill>
                  <a:srgbClr val="FFFFFF"/>
                </a:solidFill>
                <a:latin typeface="Arimo"/>
                <a:ea typeface="Arimo"/>
                <a:cs typeface="Arimo"/>
                <a:sym typeface="Arimo"/>
              </a:rPr>
              <a:t> ✅ Cohort Customers – New customers in the cohort month</a:t>
            </a:r>
            <a:endParaRPr/>
          </a:p>
        </p:txBody>
      </p:sp>
      <p:sp>
        <p:nvSpPr>
          <p:cNvPr id="288" name="Google Shape;288;p15"/>
          <p:cNvSpPr txBox="1"/>
          <p:nvPr/>
        </p:nvSpPr>
        <p:spPr>
          <a:xfrm>
            <a:off x="9915525" y="3922344"/>
            <a:ext cx="7600950" cy="4406773"/>
          </a:xfrm>
          <a:prstGeom prst="rect">
            <a:avLst/>
          </a:prstGeom>
          <a:noFill/>
          <a:ln>
            <a:noFill/>
          </a:ln>
        </p:spPr>
        <p:txBody>
          <a:bodyPr anchorCtr="0" anchor="t" bIns="0" lIns="0" spcFirstLastPara="1" rIns="0" wrap="square" tIns="0">
            <a:spAutoFit/>
          </a:bodyPr>
          <a:lstStyle/>
          <a:p>
            <a:pPr indent="-334646" lvl="1" marL="669291" marR="0" rtl="0" algn="l">
              <a:lnSpc>
                <a:spcPct val="191000"/>
              </a:lnSpc>
              <a:spcBef>
                <a:spcPts val="0"/>
              </a:spcBef>
              <a:spcAft>
                <a:spcPts val="0"/>
              </a:spcAft>
              <a:buClr>
                <a:srgbClr val="194A8D"/>
              </a:buClr>
              <a:buSzPts val="3100"/>
              <a:buFont typeface="Arial"/>
              <a:buChar char="•"/>
            </a:pPr>
            <a:r>
              <a:rPr b="0" i="0" lang="en-US" sz="3100" u="none" cap="none" strike="noStrike">
                <a:solidFill>
                  <a:srgbClr val="194A8D"/>
                </a:solidFill>
                <a:latin typeface="Arimo"/>
                <a:ea typeface="Arimo"/>
                <a:cs typeface="Arimo"/>
                <a:sym typeface="Arimo"/>
              </a:rPr>
              <a:t>✅ Repeat Customers – Customers who made additional purchases</a:t>
            </a:r>
            <a:endParaRPr/>
          </a:p>
          <a:p>
            <a:pPr indent="-334646" lvl="1" marL="669291" marR="0" rtl="0" algn="l">
              <a:lnSpc>
                <a:spcPct val="191000"/>
              </a:lnSpc>
              <a:spcBef>
                <a:spcPts val="0"/>
              </a:spcBef>
              <a:spcAft>
                <a:spcPts val="0"/>
              </a:spcAft>
              <a:buClr>
                <a:srgbClr val="194A8D"/>
              </a:buClr>
              <a:buSzPts val="3100"/>
              <a:buFont typeface="Arial"/>
              <a:buChar char="•"/>
            </a:pPr>
            <a:r>
              <a:rPr b="0" i="0" lang="en-US" sz="3100" u="none" cap="none" strike="noStrike">
                <a:solidFill>
                  <a:srgbClr val="194A8D"/>
                </a:solidFill>
                <a:latin typeface="Arimo"/>
                <a:ea typeface="Arimo"/>
                <a:cs typeface="Arimo"/>
                <a:sym typeface="Arimo"/>
              </a:rPr>
              <a:t> ✅ Repeat Purchase Rate – Percentage of returning customers</a:t>
            </a:r>
            <a:endParaRPr/>
          </a:p>
        </p:txBody>
      </p:sp>
      <p:sp>
        <p:nvSpPr>
          <p:cNvPr id="289" name="Google Shape;289;p15"/>
          <p:cNvSpPr/>
          <p:nvPr/>
        </p:nvSpPr>
        <p:spPr>
          <a:xfrm>
            <a:off x="8944127" y="8134952"/>
            <a:ext cx="6667707" cy="3145099"/>
          </a:xfrm>
          <a:custGeom>
            <a:rect b="b" l="l" r="r" t="t"/>
            <a:pathLst>
              <a:path extrusionOk="0" h="3145099" w="6667707">
                <a:moveTo>
                  <a:pt x="0" y="0"/>
                </a:moveTo>
                <a:lnTo>
                  <a:pt x="6667707" y="0"/>
                </a:lnTo>
                <a:lnTo>
                  <a:pt x="6667707" y="3145098"/>
                </a:lnTo>
                <a:lnTo>
                  <a:pt x="0" y="314509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15"/>
          <p:cNvSpPr/>
          <p:nvPr/>
        </p:nvSpPr>
        <p:spPr>
          <a:xfrm>
            <a:off x="14182621" y="8134952"/>
            <a:ext cx="6667707" cy="3145099"/>
          </a:xfrm>
          <a:custGeom>
            <a:rect b="b" l="l" r="r" t="t"/>
            <a:pathLst>
              <a:path extrusionOk="0" h="3145099" w="6667707">
                <a:moveTo>
                  <a:pt x="0" y="0"/>
                </a:moveTo>
                <a:lnTo>
                  <a:pt x="6667708" y="0"/>
                </a:lnTo>
                <a:lnTo>
                  <a:pt x="6667708" y="3145098"/>
                </a:lnTo>
                <a:lnTo>
                  <a:pt x="0" y="314509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15"/>
          <p:cNvSpPr txBox="1"/>
          <p:nvPr/>
        </p:nvSpPr>
        <p:spPr>
          <a:xfrm>
            <a:off x="1410120" y="1562100"/>
            <a:ext cx="7086415" cy="2231158"/>
          </a:xfrm>
          <a:prstGeom prst="rect">
            <a:avLst/>
          </a:prstGeom>
          <a:noFill/>
          <a:ln>
            <a:noFill/>
          </a:ln>
        </p:spPr>
        <p:txBody>
          <a:bodyPr anchorCtr="0" anchor="t" bIns="0" lIns="0" spcFirstLastPara="1" rIns="0" wrap="square" tIns="0">
            <a:spAutoFit/>
          </a:bodyPr>
          <a:lstStyle/>
          <a:p>
            <a:pPr indent="0" lvl="0" marL="0" marR="0" rtl="0" algn="l">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DATA OVERVIEW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295" name="Shape 295"/>
        <p:cNvGrpSpPr/>
        <p:nvPr/>
      </p:nvGrpSpPr>
      <p:grpSpPr>
        <a:xfrm>
          <a:off x="0" y="0"/>
          <a:ext cx="0" cy="0"/>
          <a:chOff x="0" y="0"/>
          <a:chExt cx="0" cy="0"/>
        </a:xfrm>
      </p:grpSpPr>
      <p:grpSp>
        <p:nvGrpSpPr>
          <p:cNvPr id="296" name="Google Shape;296;p16"/>
          <p:cNvGrpSpPr/>
          <p:nvPr/>
        </p:nvGrpSpPr>
        <p:grpSpPr>
          <a:xfrm>
            <a:off x="9484674" y="1133739"/>
            <a:ext cx="8990974" cy="2440091"/>
            <a:chOff x="0" y="-47625"/>
            <a:chExt cx="2186727" cy="593463"/>
          </a:xfrm>
        </p:grpSpPr>
        <p:sp>
          <p:nvSpPr>
            <p:cNvPr id="297" name="Google Shape;297;p16"/>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16"/>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9" name="Google Shape;299;p16"/>
          <p:cNvGrpSpPr/>
          <p:nvPr/>
        </p:nvGrpSpPr>
        <p:grpSpPr>
          <a:xfrm>
            <a:off x="9484674" y="3975974"/>
            <a:ext cx="8990974" cy="2440091"/>
            <a:chOff x="0" y="-47625"/>
            <a:chExt cx="2186727" cy="593463"/>
          </a:xfrm>
        </p:grpSpPr>
        <p:sp>
          <p:nvSpPr>
            <p:cNvPr id="300" name="Google Shape;300;p16"/>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16"/>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2" name="Google Shape;302;p16"/>
          <p:cNvGrpSpPr/>
          <p:nvPr/>
        </p:nvGrpSpPr>
        <p:grpSpPr>
          <a:xfrm>
            <a:off x="9484674" y="6818209"/>
            <a:ext cx="8990974" cy="2440091"/>
            <a:chOff x="0" y="-47625"/>
            <a:chExt cx="2186727" cy="593463"/>
          </a:xfrm>
        </p:grpSpPr>
        <p:sp>
          <p:nvSpPr>
            <p:cNvPr id="303" name="Google Shape;303;p16"/>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6"/>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5" name="Google Shape;305;p16"/>
          <p:cNvGrpSpPr/>
          <p:nvPr/>
        </p:nvGrpSpPr>
        <p:grpSpPr>
          <a:xfrm>
            <a:off x="9819121" y="1133455"/>
            <a:ext cx="2342742" cy="1965526"/>
            <a:chOff x="0" y="-47625"/>
            <a:chExt cx="569787" cy="478043"/>
          </a:xfrm>
        </p:grpSpPr>
        <p:sp>
          <p:nvSpPr>
            <p:cNvPr id="306" name="Google Shape;306;p16"/>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6"/>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8" name="Google Shape;308;p16"/>
          <p:cNvGrpSpPr/>
          <p:nvPr/>
        </p:nvGrpSpPr>
        <p:grpSpPr>
          <a:xfrm>
            <a:off x="9819121" y="3975832"/>
            <a:ext cx="2342742" cy="1965526"/>
            <a:chOff x="0" y="-47625"/>
            <a:chExt cx="569787" cy="478043"/>
          </a:xfrm>
        </p:grpSpPr>
        <p:sp>
          <p:nvSpPr>
            <p:cNvPr id="309" name="Google Shape;309;p16"/>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6"/>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1" name="Google Shape;311;p16"/>
          <p:cNvGrpSpPr/>
          <p:nvPr/>
        </p:nvGrpSpPr>
        <p:grpSpPr>
          <a:xfrm>
            <a:off x="9819121" y="6818210"/>
            <a:ext cx="2342742" cy="1965526"/>
            <a:chOff x="0" y="-47625"/>
            <a:chExt cx="569787" cy="478043"/>
          </a:xfrm>
        </p:grpSpPr>
        <p:sp>
          <p:nvSpPr>
            <p:cNvPr id="312" name="Google Shape;312;p16"/>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6"/>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4" name="Google Shape;314;p16"/>
          <p:cNvSpPr/>
          <p:nvPr/>
        </p:nvSpPr>
        <p:spPr>
          <a:xfrm>
            <a:off x="10169641" y="1539535"/>
            <a:ext cx="1641701" cy="1349180"/>
          </a:xfrm>
          <a:custGeom>
            <a:rect b="b" l="l" r="r" t="t"/>
            <a:pathLst>
              <a:path extrusionOk="0" h="1349180" w="1641701">
                <a:moveTo>
                  <a:pt x="0" y="0"/>
                </a:moveTo>
                <a:lnTo>
                  <a:pt x="1641702" y="0"/>
                </a:lnTo>
                <a:lnTo>
                  <a:pt x="1641702" y="1349180"/>
                </a:lnTo>
                <a:lnTo>
                  <a:pt x="0" y="134918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6"/>
          <p:cNvSpPr/>
          <p:nvPr/>
        </p:nvSpPr>
        <p:spPr>
          <a:xfrm>
            <a:off x="10169641" y="4274935"/>
            <a:ext cx="1520792" cy="1512496"/>
          </a:xfrm>
          <a:custGeom>
            <a:rect b="b" l="l" r="r" t="t"/>
            <a:pathLst>
              <a:path extrusionOk="0" h="1512496" w="1520792">
                <a:moveTo>
                  <a:pt x="0" y="0"/>
                </a:moveTo>
                <a:lnTo>
                  <a:pt x="1520792" y="0"/>
                </a:lnTo>
                <a:lnTo>
                  <a:pt x="1520792" y="1512497"/>
                </a:lnTo>
                <a:lnTo>
                  <a:pt x="0" y="151249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6"/>
          <p:cNvSpPr/>
          <p:nvPr/>
        </p:nvSpPr>
        <p:spPr>
          <a:xfrm>
            <a:off x="10201755" y="7136931"/>
            <a:ext cx="1488678" cy="1475144"/>
          </a:xfrm>
          <a:custGeom>
            <a:rect b="b" l="l" r="r" t="t"/>
            <a:pathLst>
              <a:path extrusionOk="0" h="1475144" w="1488678">
                <a:moveTo>
                  <a:pt x="0" y="0"/>
                </a:moveTo>
                <a:lnTo>
                  <a:pt x="1488678" y="0"/>
                </a:lnTo>
                <a:lnTo>
                  <a:pt x="1488678" y="1475144"/>
                </a:lnTo>
                <a:lnTo>
                  <a:pt x="0" y="147514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6"/>
          <p:cNvSpPr txBox="1"/>
          <p:nvPr/>
        </p:nvSpPr>
        <p:spPr>
          <a:xfrm>
            <a:off x="1385236" y="7027142"/>
            <a:ext cx="8933519" cy="2231158"/>
          </a:xfrm>
          <a:prstGeom prst="rect">
            <a:avLst/>
          </a:prstGeom>
          <a:noFill/>
          <a:ln>
            <a:noFill/>
          </a:ln>
        </p:spPr>
        <p:txBody>
          <a:bodyPr anchorCtr="0" anchor="t" bIns="0" lIns="0" spcFirstLastPara="1" rIns="0" wrap="square" tIns="0">
            <a:spAutoFit/>
          </a:bodyPr>
          <a:lstStyle/>
          <a:p>
            <a:pPr indent="0" lvl="0" marL="0" marR="0" rtl="0" algn="l">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BUSINESS OVERVIEW</a:t>
            </a:r>
            <a:endParaRPr/>
          </a:p>
        </p:txBody>
      </p:sp>
      <p:sp>
        <p:nvSpPr>
          <p:cNvPr id="318" name="Google Shape;318;p16"/>
          <p:cNvSpPr txBox="1"/>
          <p:nvPr/>
        </p:nvSpPr>
        <p:spPr>
          <a:xfrm>
            <a:off x="12528428" y="1491910"/>
            <a:ext cx="4953300" cy="10983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lang="en-US" sz="1700">
                <a:solidFill>
                  <a:srgbClr val="194A8D"/>
                </a:solidFill>
              </a:rPr>
              <a:t>Retention naturally declines over time, a common pattern in e-commerce.</a:t>
            </a:r>
            <a:endParaRPr sz="1900"/>
          </a:p>
          <a:p>
            <a:pPr indent="0" lvl="0" marL="0" marR="0" rtl="0" algn="l">
              <a:lnSpc>
                <a:spcPct val="139977"/>
              </a:lnSpc>
              <a:spcBef>
                <a:spcPts val="0"/>
              </a:spcBef>
              <a:spcAft>
                <a:spcPts val="0"/>
              </a:spcAft>
              <a:buNone/>
            </a:pPr>
            <a:r>
              <a:t/>
            </a:r>
            <a:endParaRPr sz="2376">
              <a:solidFill>
                <a:srgbClr val="194A8D"/>
              </a:solidFill>
              <a:latin typeface="Arimo"/>
              <a:ea typeface="Arimo"/>
              <a:cs typeface="Arimo"/>
              <a:sym typeface="Arimo"/>
            </a:endParaRPr>
          </a:p>
        </p:txBody>
      </p:sp>
      <p:sp>
        <p:nvSpPr>
          <p:cNvPr id="319" name="Google Shape;319;p16"/>
          <p:cNvSpPr txBox="1"/>
          <p:nvPr/>
        </p:nvSpPr>
        <p:spPr>
          <a:xfrm>
            <a:off x="12528428" y="4333985"/>
            <a:ext cx="4953300" cy="11568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lang="en-US" sz="1800">
                <a:solidFill>
                  <a:srgbClr val="194A8D"/>
                </a:solidFill>
              </a:rPr>
              <a:t>Some cohorts have significantly better retention, indicating successful engagement strategies.</a:t>
            </a:r>
            <a:endParaRPr sz="1900"/>
          </a:p>
          <a:p>
            <a:pPr indent="0" lvl="0" marL="0" marR="0" rtl="0" algn="l">
              <a:lnSpc>
                <a:spcPct val="139977"/>
              </a:lnSpc>
              <a:spcBef>
                <a:spcPts val="0"/>
              </a:spcBef>
              <a:spcAft>
                <a:spcPts val="0"/>
              </a:spcAft>
              <a:buNone/>
            </a:pPr>
            <a:r>
              <a:t/>
            </a:r>
            <a:endParaRPr sz="2476">
              <a:solidFill>
                <a:srgbClr val="194A8D"/>
              </a:solidFill>
              <a:latin typeface="Arimo"/>
              <a:ea typeface="Arimo"/>
              <a:cs typeface="Arimo"/>
              <a:sym typeface="Arimo"/>
            </a:endParaRPr>
          </a:p>
        </p:txBody>
      </p:sp>
      <p:sp>
        <p:nvSpPr>
          <p:cNvPr id="320" name="Google Shape;320;p16"/>
          <p:cNvSpPr txBox="1"/>
          <p:nvPr/>
        </p:nvSpPr>
        <p:spPr>
          <a:xfrm>
            <a:off x="12528428" y="7176060"/>
            <a:ext cx="4953300" cy="5751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t/>
            </a:r>
            <a:endParaRPr/>
          </a:p>
          <a:p>
            <a:pPr indent="0" lvl="0" marL="0" marR="0" rtl="0" algn="l">
              <a:lnSpc>
                <a:spcPct val="139977"/>
              </a:lnSpc>
              <a:spcBef>
                <a:spcPts val="0"/>
              </a:spcBef>
              <a:spcAft>
                <a:spcPts val="0"/>
              </a:spcAft>
              <a:buNone/>
            </a:pPr>
            <a:r>
              <a:t/>
            </a:r>
            <a:endParaRPr sz="1776">
              <a:solidFill>
                <a:srgbClr val="194A8D"/>
              </a:solidFill>
              <a:latin typeface="Arimo"/>
              <a:ea typeface="Arimo"/>
              <a:cs typeface="Arimo"/>
              <a:sym typeface="Arimo"/>
            </a:endParaRPr>
          </a:p>
        </p:txBody>
      </p:sp>
      <p:pic>
        <p:nvPicPr>
          <p:cNvPr id="321" name="Google Shape;321;p16"/>
          <p:cNvPicPr preferRelativeResize="0"/>
          <p:nvPr/>
        </p:nvPicPr>
        <p:blipFill>
          <a:blip r:embed="rId7">
            <a:alphaModFix/>
          </a:blip>
          <a:stretch>
            <a:fillRect/>
          </a:stretch>
        </p:blipFill>
        <p:spPr>
          <a:xfrm>
            <a:off x="252850" y="1001074"/>
            <a:ext cx="8638300" cy="5177351"/>
          </a:xfrm>
          <a:prstGeom prst="rect">
            <a:avLst/>
          </a:prstGeom>
          <a:noFill/>
          <a:ln>
            <a:noFill/>
          </a:ln>
        </p:spPr>
      </p:pic>
      <p:pic>
        <p:nvPicPr>
          <p:cNvPr id="322" name="Google Shape;322;p16"/>
          <p:cNvPicPr preferRelativeResize="0"/>
          <p:nvPr/>
        </p:nvPicPr>
        <p:blipFill>
          <a:blip r:embed="rId8">
            <a:alphaModFix/>
          </a:blip>
          <a:stretch>
            <a:fillRect/>
          </a:stretch>
        </p:blipFill>
        <p:spPr>
          <a:xfrm>
            <a:off x="252856" y="947182"/>
            <a:ext cx="8638299" cy="52851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326" name="Shape 326"/>
        <p:cNvGrpSpPr/>
        <p:nvPr/>
      </p:nvGrpSpPr>
      <p:grpSpPr>
        <a:xfrm>
          <a:off x="0" y="0"/>
          <a:ext cx="0" cy="0"/>
          <a:chOff x="0" y="0"/>
          <a:chExt cx="0" cy="0"/>
        </a:xfrm>
      </p:grpSpPr>
      <p:grpSp>
        <p:nvGrpSpPr>
          <p:cNvPr id="327" name="Google Shape;327;p17"/>
          <p:cNvGrpSpPr/>
          <p:nvPr/>
        </p:nvGrpSpPr>
        <p:grpSpPr>
          <a:xfrm>
            <a:off x="9484674" y="1133739"/>
            <a:ext cx="8990974" cy="2440091"/>
            <a:chOff x="0" y="-47625"/>
            <a:chExt cx="2186727" cy="593463"/>
          </a:xfrm>
        </p:grpSpPr>
        <p:sp>
          <p:nvSpPr>
            <p:cNvPr id="328" name="Google Shape;328;p17"/>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17"/>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0" name="Google Shape;330;p17"/>
          <p:cNvGrpSpPr/>
          <p:nvPr/>
        </p:nvGrpSpPr>
        <p:grpSpPr>
          <a:xfrm>
            <a:off x="9484674" y="3975974"/>
            <a:ext cx="8990974" cy="2440091"/>
            <a:chOff x="0" y="-47625"/>
            <a:chExt cx="2186727" cy="593463"/>
          </a:xfrm>
        </p:grpSpPr>
        <p:sp>
          <p:nvSpPr>
            <p:cNvPr id="331" name="Google Shape;331;p17"/>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17"/>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3" name="Google Shape;333;p17"/>
          <p:cNvGrpSpPr/>
          <p:nvPr/>
        </p:nvGrpSpPr>
        <p:grpSpPr>
          <a:xfrm>
            <a:off x="9484674" y="6818209"/>
            <a:ext cx="8990974" cy="2440091"/>
            <a:chOff x="0" y="-47625"/>
            <a:chExt cx="2186727" cy="593463"/>
          </a:xfrm>
        </p:grpSpPr>
        <p:sp>
          <p:nvSpPr>
            <p:cNvPr id="334" name="Google Shape;334;p17"/>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17"/>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6" name="Google Shape;336;p17"/>
          <p:cNvGrpSpPr/>
          <p:nvPr/>
        </p:nvGrpSpPr>
        <p:grpSpPr>
          <a:xfrm>
            <a:off x="9819121" y="1133455"/>
            <a:ext cx="2342742" cy="1965526"/>
            <a:chOff x="0" y="-47625"/>
            <a:chExt cx="569787" cy="478043"/>
          </a:xfrm>
        </p:grpSpPr>
        <p:sp>
          <p:nvSpPr>
            <p:cNvPr id="337" name="Google Shape;337;p17"/>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17"/>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9" name="Google Shape;339;p17"/>
          <p:cNvGrpSpPr/>
          <p:nvPr/>
        </p:nvGrpSpPr>
        <p:grpSpPr>
          <a:xfrm>
            <a:off x="9819121" y="3975832"/>
            <a:ext cx="2342742" cy="1965526"/>
            <a:chOff x="0" y="-47625"/>
            <a:chExt cx="569787" cy="478043"/>
          </a:xfrm>
        </p:grpSpPr>
        <p:sp>
          <p:nvSpPr>
            <p:cNvPr id="340" name="Google Shape;340;p17"/>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17"/>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2" name="Google Shape;342;p17"/>
          <p:cNvGrpSpPr/>
          <p:nvPr/>
        </p:nvGrpSpPr>
        <p:grpSpPr>
          <a:xfrm>
            <a:off x="9819121" y="6818210"/>
            <a:ext cx="2342742" cy="1965526"/>
            <a:chOff x="0" y="-47625"/>
            <a:chExt cx="569787" cy="478043"/>
          </a:xfrm>
        </p:grpSpPr>
        <p:sp>
          <p:nvSpPr>
            <p:cNvPr id="343" name="Google Shape;343;p17"/>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17"/>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5" name="Google Shape;345;p17"/>
          <p:cNvSpPr/>
          <p:nvPr/>
        </p:nvSpPr>
        <p:spPr>
          <a:xfrm>
            <a:off x="10169641" y="1539535"/>
            <a:ext cx="1641701" cy="1349180"/>
          </a:xfrm>
          <a:custGeom>
            <a:rect b="b" l="l" r="r" t="t"/>
            <a:pathLst>
              <a:path extrusionOk="0" h="1349180" w="1641701">
                <a:moveTo>
                  <a:pt x="0" y="0"/>
                </a:moveTo>
                <a:lnTo>
                  <a:pt x="1641702" y="0"/>
                </a:lnTo>
                <a:lnTo>
                  <a:pt x="1641702" y="1349180"/>
                </a:lnTo>
                <a:lnTo>
                  <a:pt x="0" y="134918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7"/>
          <p:cNvSpPr/>
          <p:nvPr/>
        </p:nvSpPr>
        <p:spPr>
          <a:xfrm>
            <a:off x="10169641" y="4274935"/>
            <a:ext cx="1520792" cy="1512496"/>
          </a:xfrm>
          <a:custGeom>
            <a:rect b="b" l="l" r="r" t="t"/>
            <a:pathLst>
              <a:path extrusionOk="0" h="1512496" w="1520792">
                <a:moveTo>
                  <a:pt x="0" y="0"/>
                </a:moveTo>
                <a:lnTo>
                  <a:pt x="1520792" y="0"/>
                </a:lnTo>
                <a:lnTo>
                  <a:pt x="1520792" y="1512497"/>
                </a:lnTo>
                <a:lnTo>
                  <a:pt x="0" y="15124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17"/>
          <p:cNvSpPr/>
          <p:nvPr/>
        </p:nvSpPr>
        <p:spPr>
          <a:xfrm>
            <a:off x="10201755" y="7136931"/>
            <a:ext cx="1488678" cy="1475144"/>
          </a:xfrm>
          <a:custGeom>
            <a:rect b="b" l="l" r="r" t="t"/>
            <a:pathLst>
              <a:path extrusionOk="0" h="1475144" w="1488678">
                <a:moveTo>
                  <a:pt x="0" y="0"/>
                </a:moveTo>
                <a:lnTo>
                  <a:pt x="1488678" y="0"/>
                </a:lnTo>
                <a:lnTo>
                  <a:pt x="1488678" y="1475144"/>
                </a:lnTo>
                <a:lnTo>
                  <a:pt x="0" y="147514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7"/>
          <p:cNvSpPr txBox="1"/>
          <p:nvPr/>
        </p:nvSpPr>
        <p:spPr>
          <a:xfrm>
            <a:off x="1385236" y="7027142"/>
            <a:ext cx="8933519" cy="2231158"/>
          </a:xfrm>
          <a:prstGeom prst="rect">
            <a:avLst/>
          </a:prstGeom>
          <a:noFill/>
          <a:ln>
            <a:noFill/>
          </a:ln>
        </p:spPr>
        <p:txBody>
          <a:bodyPr anchorCtr="0" anchor="t" bIns="0" lIns="0" spcFirstLastPara="1" rIns="0" wrap="square" tIns="0">
            <a:spAutoFit/>
          </a:bodyPr>
          <a:lstStyle/>
          <a:p>
            <a:pPr indent="0" lvl="0" marL="0" marR="0" rtl="0" algn="l">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BUSINESS OVERVIEW</a:t>
            </a:r>
            <a:endParaRPr/>
          </a:p>
        </p:txBody>
      </p:sp>
      <p:sp>
        <p:nvSpPr>
          <p:cNvPr id="349" name="Google Shape;349;p17"/>
          <p:cNvSpPr txBox="1"/>
          <p:nvPr/>
        </p:nvSpPr>
        <p:spPr>
          <a:xfrm>
            <a:off x="12528428" y="1491910"/>
            <a:ext cx="4953300" cy="138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1200"/>
              </a:spcBef>
              <a:spcAft>
                <a:spcPts val="0"/>
              </a:spcAft>
              <a:buClr>
                <a:schemeClr val="dk1"/>
              </a:buClr>
              <a:buSzPts val="1100"/>
              <a:buFont typeface="Arial"/>
              <a:buNone/>
            </a:pPr>
            <a:r>
              <a:rPr lang="en-US" sz="1600">
                <a:solidFill>
                  <a:srgbClr val="194A8D"/>
                </a:solidFill>
              </a:rPr>
              <a:t>The best-performing cohortsBest Cohort: November 2022 → December 2022 (2.4% retention).</a:t>
            </a:r>
            <a:endParaRPr sz="1600">
              <a:solidFill>
                <a:srgbClr val="194A8D"/>
              </a:solidFill>
            </a:endParaRPr>
          </a:p>
          <a:p>
            <a:pPr indent="-330200" lvl="0" marL="457200" rtl="0" algn="l">
              <a:lnSpc>
                <a:spcPct val="100000"/>
              </a:lnSpc>
              <a:spcBef>
                <a:spcPts val="1200"/>
              </a:spcBef>
              <a:spcAft>
                <a:spcPts val="0"/>
              </a:spcAft>
              <a:buClr>
                <a:schemeClr val="dk1"/>
              </a:buClr>
              <a:buSzPts val="1600"/>
              <a:buChar char="●"/>
            </a:pPr>
            <a:r>
              <a:rPr lang="en-US" sz="1600">
                <a:solidFill>
                  <a:srgbClr val="194A8D"/>
                </a:solidFill>
              </a:rPr>
              <a:t>This cohort shows strong retention, possibly due to seasonal sales (11.11, Black Friday) or effective promotions.</a:t>
            </a:r>
            <a:endParaRPr sz="2276">
              <a:solidFill>
                <a:srgbClr val="194A8D"/>
              </a:solidFill>
              <a:latin typeface="Arimo"/>
              <a:ea typeface="Arimo"/>
              <a:cs typeface="Arimo"/>
              <a:sym typeface="Arimo"/>
            </a:endParaRPr>
          </a:p>
        </p:txBody>
      </p:sp>
      <p:sp>
        <p:nvSpPr>
          <p:cNvPr id="350" name="Google Shape;350;p17"/>
          <p:cNvSpPr txBox="1"/>
          <p:nvPr/>
        </p:nvSpPr>
        <p:spPr>
          <a:xfrm>
            <a:off x="12528428" y="4333985"/>
            <a:ext cx="4953300" cy="17040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1200"/>
              </a:spcBef>
              <a:spcAft>
                <a:spcPts val="0"/>
              </a:spcAft>
              <a:buSzPts val="1100"/>
              <a:buNone/>
            </a:pPr>
            <a:r>
              <a:rPr lang="en-US" sz="1900">
                <a:solidFill>
                  <a:srgbClr val="194A8D"/>
                </a:solidFill>
              </a:rPr>
              <a:t>Worst Cohort: April 2022 → September 2022 (0.46% retention).</a:t>
            </a:r>
            <a:endParaRPr sz="2000">
              <a:solidFill>
                <a:srgbClr val="194A8D"/>
              </a:solidFill>
            </a:endParaRPr>
          </a:p>
          <a:p>
            <a:pPr indent="-349250" lvl="0" marL="457200" rtl="0" algn="l">
              <a:lnSpc>
                <a:spcPct val="115000"/>
              </a:lnSpc>
              <a:spcBef>
                <a:spcPts val="1200"/>
              </a:spcBef>
              <a:spcAft>
                <a:spcPts val="0"/>
              </a:spcAft>
              <a:buClr>
                <a:schemeClr val="dk1"/>
              </a:buClr>
              <a:buSzPts val="1900"/>
              <a:buChar char="●"/>
            </a:pPr>
            <a:r>
              <a:rPr lang="en-US" sz="1900">
                <a:solidFill>
                  <a:srgbClr val="194A8D"/>
                </a:solidFill>
              </a:rPr>
              <a:t>A sharp drop suggests issues with customer engagement, promotions, or product relevance.</a:t>
            </a:r>
            <a:endParaRPr sz="2576">
              <a:solidFill>
                <a:srgbClr val="194A8D"/>
              </a:solidFill>
              <a:latin typeface="Arimo"/>
              <a:ea typeface="Arimo"/>
              <a:cs typeface="Arimo"/>
              <a:sym typeface="Arimo"/>
            </a:endParaRPr>
          </a:p>
        </p:txBody>
      </p:sp>
      <p:pic>
        <p:nvPicPr>
          <p:cNvPr id="351" name="Google Shape;351;p17"/>
          <p:cNvPicPr preferRelativeResize="0"/>
          <p:nvPr/>
        </p:nvPicPr>
        <p:blipFill>
          <a:blip r:embed="rId6">
            <a:alphaModFix/>
          </a:blip>
          <a:stretch>
            <a:fillRect/>
          </a:stretch>
        </p:blipFill>
        <p:spPr>
          <a:xfrm>
            <a:off x="436263" y="935035"/>
            <a:ext cx="8271474" cy="4987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355" name="Shape 355"/>
        <p:cNvGrpSpPr/>
        <p:nvPr/>
      </p:nvGrpSpPr>
      <p:grpSpPr>
        <a:xfrm>
          <a:off x="0" y="0"/>
          <a:ext cx="0" cy="0"/>
          <a:chOff x="0" y="0"/>
          <a:chExt cx="0" cy="0"/>
        </a:xfrm>
      </p:grpSpPr>
      <p:sp>
        <p:nvSpPr>
          <p:cNvPr id="356" name="Google Shape;356;p18"/>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18"/>
          <p:cNvSpPr txBox="1"/>
          <p:nvPr/>
        </p:nvSpPr>
        <p:spPr>
          <a:xfrm>
            <a:off x="1750541" y="1465223"/>
            <a:ext cx="14786917" cy="2231158"/>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FACTORS AFFECTING RETENTION</a:t>
            </a:r>
            <a:endParaRPr/>
          </a:p>
        </p:txBody>
      </p:sp>
      <p:sp>
        <p:nvSpPr>
          <p:cNvPr id="358" name="Google Shape;358;p18"/>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9" name="Google Shape;359;p18"/>
          <p:cNvGrpSpPr/>
          <p:nvPr/>
        </p:nvGrpSpPr>
        <p:grpSpPr>
          <a:xfrm>
            <a:off x="1378345" y="4416422"/>
            <a:ext cx="4920028" cy="7665169"/>
            <a:chOff x="0" y="-47625"/>
            <a:chExt cx="1295810" cy="2018810"/>
          </a:xfrm>
        </p:grpSpPr>
        <p:sp>
          <p:nvSpPr>
            <p:cNvPr id="360" name="Google Shape;360;p18"/>
            <p:cNvSpPr/>
            <p:nvPr/>
          </p:nvSpPr>
          <p:spPr>
            <a:xfrm>
              <a:off x="0" y="0"/>
              <a:ext cx="1295810" cy="1971185"/>
            </a:xfrm>
            <a:custGeom>
              <a:rect b="b" l="l" r="r" t="t"/>
              <a:pathLst>
                <a:path extrusionOk="0" h="1971185" w="1295810">
                  <a:moveTo>
                    <a:pt x="0" y="0"/>
                  </a:moveTo>
                  <a:lnTo>
                    <a:pt x="1295810" y="0"/>
                  </a:lnTo>
                  <a:lnTo>
                    <a:pt x="1295810" y="1971185"/>
                  </a:lnTo>
                  <a:lnTo>
                    <a:pt x="0" y="19711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18"/>
            <p:cNvSpPr txBox="1"/>
            <p:nvPr/>
          </p:nvSpPr>
          <p:spPr>
            <a:xfrm>
              <a:off x="0" y="-47625"/>
              <a:ext cx="1295810" cy="201881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2" name="Google Shape;362;p18"/>
          <p:cNvSpPr txBox="1"/>
          <p:nvPr/>
        </p:nvSpPr>
        <p:spPr>
          <a:xfrm>
            <a:off x="1750541" y="5294455"/>
            <a:ext cx="3984794" cy="1379365"/>
          </a:xfrm>
          <a:prstGeom prst="rect">
            <a:avLst/>
          </a:prstGeom>
          <a:noFill/>
          <a:ln>
            <a:noFill/>
          </a:ln>
        </p:spPr>
        <p:txBody>
          <a:bodyPr anchorCtr="0" anchor="t" bIns="0" lIns="0" spcFirstLastPara="1" rIns="0" wrap="square" tIns="0">
            <a:spAutoFit/>
          </a:bodyPr>
          <a:lstStyle/>
          <a:p>
            <a:pPr indent="0" lvl="0" marL="0" marR="0" rtl="0" algn="ctr">
              <a:lnSpc>
                <a:spcPct val="106010"/>
              </a:lnSpc>
              <a:spcBef>
                <a:spcPts val="0"/>
              </a:spcBef>
              <a:spcAft>
                <a:spcPts val="0"/>
              </a:spcAft>
              <a:buNone/>
            </a:pPr>
            <a:r>
              <a:rPr lang="en-US" sz="2579">
                <a:solidFill>
                  <a:srgbClr val="194A8D"/>
                </a:solidFill>
                <a:latin typeface="League Spartan"/>
                <a:ea typeface="League Spartan"/>
                <a:cs typeface="League Spartan"/>
                <a:sym typeface="League Spartan"/>
              </a:rPr>
              <a:t>THE NUMBER OF INITIAL CUSTOMERS HAS LITTLE IMPACT</a:t>
            </a:r>
            <a:endParaRPr/>
          </a:p>
        </p:txBody>
      </p:sp>
      <p:grpSp>
        <p:nvGrpSpPr>
          <p:cNvPr id="363" name="Google Shape;363;p18"/>
          <p:cNvGrpSpPr/>
          <p:nvPr/>
        </p:nvGrpSpPr>
        <p:grpSpPr>
          <a:xfrm>
            <a:off x="6683986" y="4416422"/>
            <a:ext cx="4920028" cy="7660969"/>
            <a:chOff x="0" y="-47625"/>
            <a:chExt cx="1295810" cy="2017704"/>
          </a:xfrm>
        </p:grpSpPr>
        <p:sp>
          <p:nvSpPr>
            <p:cNvPr id="364" name="Google Shape;364;p18"/>
            <p:cNvSpPr/>
            <p:nvPr/>
          </p:nvSpPr>
          <p:spPr>
            <a:xfrm>
              <a:off x="0" y="0"/>
              <a:ext cx="1295810" cy="1970079"/>
            </a:xfrm>
            <a:custGeom>
              <a:rect b="b" l="l" r="r" t="t"/>
              <a:pathLst>
                <a:path extrusionOk="0" h="1970079" w="1295810">
                  <a:moveTo>
                    <a:pt x="0" y="0"/>
                  </a:moveTo>
                  <a:lnTo>
                    <a:pt x="1295810" y="0"/>
                  </a:lnTo>
                  <a:lnTo>
                    <a:pt x="1295810" y="1970079"/>
                  </a:lnTo>
                  <a:lnTo>
                    <a:pt x="0" y="197007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18"/>
            <p:cNvSpPr txBox="1"/>
            <p:nvPr/>
          </p:nvSpPr>
          <p:spPr>
            <a:xfrm>
              <a:off x="0" y="-47625"/>
              <a:ext cx="1295810" cy="201770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6" name="Google Shape;366;p18"/>
          <p:cNvSpPr txBox="1"/>
          <p:nvPr/>
        </p:nvSpPr>
        <p:spPr>
          <a:xfrm>
            <a:off x="7151603" y="5501020"/>
            <a:ext cx="3984794" cy="956709"/>
          </a:xfrm>
          <a:prstGeom prst="rect">
            <a:avLst/>
          </a:prstGeom>
          <a:noFill/>
          <a:ln>
            <a:noFill/>
          </a:ln>
        </p:spPr>
        <p:txBody>
          <a:bodyPr anchorCtr="0" anchor="t" bIns="0" lIns="0" spcFirstLastPara="1" rIns="0" wrap="square" tIns="0">
            <a:spAutoFit/>
          </a:bodyPr>
          <a:lstStyle/>
          <a:p>
            <a:pPr indent="0" lvl="0" marL="0" marR="0" rtl="0" algn="ctr">
              <a:lnSpc>
                <a:spcPct val="106010"/>
              </a:lnSpc>
              <a:spcBef>
                <a:spcPts val="0"/>
              </a:spcBef>
              <a:spcAft>
                <a:spcPts val="0"/>
              </a:spcAft>
              <a:buNone/>
            </a:pPr>
            <a:r>
              <a:rPr lang="en-US" sz="2379">
                <a:solidFill>
                  <a:srgbClr val="194A8D"/>
                </a:solidFill>
                <a:latin typeface="League Spartan"/>
                <a:ea typeface="League Spartan"/>
                <a:cs typeface="League Spartan"/>
                <a:sym typeface="League Spartan"/>
              </a:rPr>
              <a:t>STABILITY OF REPEAT CUSTOMERS HAS A SIGNIFICANT IMPACT</a:t>
            </a:r>
            <a:endParaRPr/>
          </a:p>
        </p:txBody>
      </p:sp>
      <p:grpSp>
        <p:nvGrpSpPr>
          <p:cNvPr id="367" name="Google Shape;367;p18"/>
          <p:cNvGrpSpPr/>
          <p:nvPr/>
        </p:nvGrpSpPr>
        <p:grpSpPr>
          <a:xfrm>
            <a:off x="11989628" y="4416422"/>
            <a:ext cx="4920028" cy="7656769"/>
            <a:chOff x="0" y="-47625"/>
            <a:chExt cx="1295810" cy="2016598"/>
          </a:xfrm>
        </p:grpSpPr>
        <p:sp>
          <p:nvSpPr>
            <p:cNvPr id="368" name="Google Shape;368;p18"/>
            <p:cNvSpPr/>
            <p:nvPr/>
          </p:nvSpPr>
          <p:spPr>
            <a:xfrm>
              <a:off x="0" y="0"/>
              <a:ext cx="1295810" cy="1968973"/>
            </a:xfrm>
            <a:custGeom>
              <a:rect b="b" l="l" r="r" t="t"/>
              <a:pathLst>
                <a:path extrusionOk="0" h="1968973" w="1295810">
                  <a:moveTo>
                    <a:pt x="0" y="0"/>
                  </a:moveTo>
                  <a:lnTo>
                    <a:pt x="1295810" y="0"/>
                  </a:lnTo>
                  <a:lnTo>
                    <a:pt x="1295810" y="1968973"/>
                  </a:lnTo>
                  <a:lnTo>
                    <a:pt x="0" y="196897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18"/>
            <p:cNvSpPr txBox="1"/>
            <p:nvPr/>
          </p:nvSpPr>
          <p:spPr>
            <a:xfrm>
              <a:off x="0" y="-47625"/>
              <a:ext cx="1295810" cy="201659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0" name="Google Shape;370;p18"/>
          <p:cNvSpPr txBox="1"/>
          <p:nvPr/>
        </p:nvSpPr>
        <p:spPr>
          <a:xfrm>
            <a:off x="12121745" y="5239600"/>
            <a:ext cx="4920028" cy="1498601"/>
          </a:xfrm>
          <a:prstGeom prst="rect">
            <a:avLst/>
          </a:prstGeom>
          <a:noFill/>
          <a:ln>
            <a:noFill/>
          </a:ln>
        </p:spPr>
        <p:txBody>
          <a:bodyPr anchorCtr="0" anchor="t" bIns="0" lIns="0" spcFirstLastPara="1" rIns="0" wrap="square" tIns="0">
            <a:spAutoFit/>
          </a:bodyPr>
          <a:lstStyle/>
          <a:p>
            <a:pPr indent="0" lvl="0" marL="0" marR="0" rtl="0" algn="ctr">
              <a:lnSpc>
                <a:spcPct val="106007"/>
              </a:lnSpc>
              <a:spcBef>
                <a:spcPts val="0"/>
              </a:spcBef>
              <a:spcAft>
                <a:spcPts val="0"/>
              </a:spcAft>
              <a:buNone/>
            </a:pPr>
            <a:r>
              <a:rPr lang="en-US" sz="3679">
                <a:solidFill>
                  <a:srgbClr val="194A8D"/>
                </a:solidFill>
                <a:latin typeface="League Spartan"/>
                <a:ea typeface="League Spartan"/>
                <a:cs typeface="League Spartan"/>
                <a:sym typeface="League Spartan"/>
              </a:rPr>
              <a:t>ADDITIONAL INFLUENCING FACTORS:</a:t>
            </a:r>
            <a:endParaRPr/>
          </a:p>
        </p:txBody>
      </p:sp>
      <p:sp>
        <p:nvSpPr>
          <p:cNvPr id="371" name="Google Shape;371;p18"/>
          <p:cNvSpPr txBox="1"/>
          <p:nvPr/>
        </p:nvSpPr>
        <p:spPr>
          <a:xfrm>
            <a:off x="1701108" y="7087030"/>
            <a:ext cx="4083661" cy="99949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lang="en-US" sz="1899">
                <a:solidFill>
                  <a:srgbClr val="194A8D"/>
                </a:solidFill>
                <a:latin typeface="Arimo"/>
                <a:ea typeface="Arimo"/>
                <a:cs typeface="Arimo"/>
                <a:sym typeface="Arimo"/>
              </a:rPr>
              <a:t>Weak correlation (~0.29) between cohort size and repeat purchase rate</a:t>
            </a:r>
            <a:endParaRPr/>
          </a:p>
          <a:p>
            <a:pPr indent="0" lvl="0" marL="0" marR="0" rtl="0" algn="ctr">
              <a:lnSpc>
                <a:spcPct val="140021"/>
              </a:lnSpc>
              <a:spcBef>
                <a:spcPts val="0"/>
              </a:spcBef>
              <a:spcAft>
                <a:spcPts val="0"/>
              </a:spcAft>
              <a:buNone/>
            </a:pPr>
            <a:r>
              <a:t/>
            </a:r>
            <a:endParaRPr sz="1899">
              <a:solidFill>
                <a:srgbClr val="194A8D"/>
              </a:solidFill>
              <a:latin typeface="Arimo"/>
              <a:ea typeface="Arimo"/>
              <a:cs typeface="Arimo"/>
              <a:sym typeface="Arimo"/>
            </a:endParaRPr>
          </a:p>
        </p:txBody>
      </p:sp>
      <p:sp>
        <p:nvSpPr>
          <p:cNvPr id="372" name="Google Shape;372;p18"/>
          <p:cNvSpPr txBox="1"/>
          <p:nvPr/>
        </p:nvSpPr>
        <p:spPr>
          <a:xfrm>
            <a:off x="7151603" y="6729525"/>
            <a:ext cx="4083600" cy="2748000"/>
          </a:xfrm>
          <a:prstGeom prst="rect">
            <a:avLst/>
          </a:prstGeom>
          <a:noFill/>
          <a:ln>
            <a:noFill/>
          </a:ln>
        </p:spPr>
        <p:txBody>
          <a:bodyPr anchorCtr="0" anchor="t" bIns="0" lIns="0" spcFirstLastPara="1" rIns="0" wrap="square" tIns="0">
            <a:spAutoFit/>
          </a:bodyPr>
          <a:lstStyle/>
          <a:p>
            <a:pPr indent="-205105" lvl="1" marL="410209" marR="0" rtl="0" algn="ctr">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Strong correlation (~0.</a:t>
            </a:r>
            <a:r>
              <a:rPr lang="en-US" sz="1899">
                <a:solidFill>
                  <a:srgbClr val="194A8D"/>
                </a:solidFill>
                <a:latin typeface="Arimo"/>
                <a:ea typeface="Arimo"/>
                <a:cs typeface="Arimo"/>
                <a:sym typeface="Arimo"/>
              </a:rPr>
              <a:t>93</a:t>
            </a:r>
            <a:r>
              <a:rPr b="0" i="0" lang="en-US" sz="1899" u="none" cap="none" strike="noStrike">
                <a:solidFill>
                  <a:srgbClr val="194A8D"/>
                </a:solidFill>
                <a:latin typeface="Arimo"/>
                <a:ea typeface="Arimo"/>
                <a:cs typeface="Arimo"/>
                <a:sym typeface="Arimo"/>
              </a:rPr>
              <a:t>) between stable repeat customers and overall retention</a:t>
            </a:r>
            <a:endParaRPr/>
          </a:p>
          <a:p>
            <a:pPr indent="-205105" lvl="1" marL="410209" marR="0" rtl="0" algn="ctr">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Customers who repurchase within the first few months are more likely to continue purchasing</a:t>
            </a:r>
            <a:endParaRPr/>
          </a:p>
          <a:p>
            <a:pPr indent="0" lvl="0" marL="0" marR="0" rtl="0" algn="ctr">
              <a:lnSpc>
                <a:spcPct val="140021"/>
              </a:lnSpc>
              <a:spcBef>
                <a:spcPts val="0"/>
              </a:spcBef>
              <a:spcAft>
                <a:spcPts val="0"/>
              </a:spcAft>
              <a:buNone/>
            </a:pPr>
            <a:r>
              <a:t/>
            </a:r>
            <a:endParaRPr sz="1899">
              <a:solidFill>
                <a:srgbClr val="194A8D"/>
              </a:solidFill>
              <a:latin typeface="Arimo"/>
              <a:ea typeface="Arimo"/>
              <a:cs typeface="Arimo"/>
              <a:sym typeface="Arimo"/>
            </a:endParaRPr>
          </a:p>
        </p:txBody>
      </p:sp>
      <p:sp>
        <p:nvSpPr>
          <p:cNvPr id="373" name="Google Shape;373;p18"/>
          <p:cNvSpPr txBox="1"/>
          <p:nvPr/>
        </p:nvSpPr>
        <p:spPr>
          <a:xfrm>
            <a:off x="12407811" y="6729525"/>
            <a:ext cx="4083661" cy="2332990"/>
          </a:xfrm>
          <a:prstGeom prst="rect">
            <a:avLst/>
          </a:prstGeom>
          <a:noFill/>
          <a:ln>
            <a:noFill/>
          </a:ln>
        </p:spPr>
        <p:txBody>
          <a:bodyPr anchorCtr="0" anchor="t" bIns="0" lIns="0" spcFirstLastPara="1" rIns="0" wrap="square" tIns="0">
            <a:spAutoFit/>
          </a:bodyPr>
          <a:lstStyle/>
          <a:p>
            <a:pPr indent="-205105" lvl="1" marL="410209" marR="0" rtl="0" algn="ctr">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Product category (e.g., daily essentials have higher retention than luxury items)</a:t>
            </a:r>
            <a:endParaRPr/>
          </a:p>
          <a:p>
            <a:pPr indent="-205105" lvl="1" marL="410209" marR="0" rtl="0" algn="ctr">
              <a:lnSpc>
                <a:spcPct val="140021"/>
              </a:lnSpc>
              <a:spcBef>
                <a:spcPts val="0"/>
              </a:spcBef>
              <a:spcAft>
                <a:spcPts val="0"/>
              </a:spcAft>
              <a:buClr>
                <a:srgbClr val="194A8D"/>
              </a:buClr>
              <a:buSzPts val="1899"/>
              <a:buFont typeface="Arial"/>
              <a:buChar char="•"/>
            </a:pPr>
            <a:r>
              <a:rPr b="0" i="0" lang="en-US" sz="1899" u="none" cap="none" strike="noStrike">
                <a:solidFill>
                  <a:srgbClr val="194A8D"/>
                </a:solidFill>
                <a:latin typeface="Arimo"/>
                <a:ea typeface="Arimo"/>
                <a:cs typeface="Arimo"/>
                <a:sym typeface="Arimo"/>
              </a:rPr>
              <a:t>Time between the first and second purchase (the shorter, the higher the retention)</a:t>
            </a:r>
            <a:endParaRPr/>
          </a:p>
          <a:p>
            <a:pPr indent="0" lvl="0" marL="0" marR="0" rtl="0" algn="ctr">
              <a:lnSpc>
                <a:spcPct val="140021"/>
              </a:lnSpc>
              <a:spcBef>
                <a:spcPts val="0"/>
              </a:spcBef>
              <a:spcAft>
                <a:spcPts val="0"/>
              </a:spcAft>
              <a:buNone/>
            </a:pPr>
            <a:r>
              <a:t/>
            </a:r>
            <a:endParaRPr sz="1899">
              <a:solidFill>
                <a:srgbClr val="194A8D"/>
              </a:solidFill>
              <a:latin typeface="Arimo"/>
              <a:ea typeface="Arimo"/>
              <a:cs typeface="Arimo"/>
              <a:sym typeface="Arim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377" name="Shape 377"/>
        <p:cNvGrpSpPr/>
        <p:nvPr/>
      </p:nvGrpSpPr>
      <p:grpSpPr>
        <a:xfrm>
          <a:off x="0" y="0"/>
          <a:ext cx="0" cy="0"/>
          <a:chOff x="0" y="0"/>
          <a:chExt cx="0" cy="0"/>
        </a:xfrm>
      </p:grpSpPr>
      <p:sp>
        <p:nvSpPr>
          <p:cNvPr id="378" name="Google Shape;378;p19"/>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19"/>
          <p:cNvSpPr txBox="1"/>
          <p:nvPr/>
        </p:nvSpPr>
        <p:spPr>
          <a:xfrm>
            <a:off x="1750541" y="2508574"/>
            <a:ext cx="14786917" cy="1135783"/>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KEY TAKEAWAYS</a:t>
            </a:r>
            <a:endParaRPr/>
          </a:p>
        </p:txBody>
      </p:sp>
      <p:sp>
        <p:nvSpPr>
          <p:cNvPr id="380" name="Google Shape;380;p19"/>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1" name="Google Shape;381;p19"/>
          <p:cNvGrpSpPr/>
          <p:nvPr/>
        </p:nvGrpSpPr>
        <p:grpSpPr>
          <a:xfrm>
            <a:off x="1028700" y="4793138"/>
            <a:ext cx="7753358" cy="2092990"/>
            <a:chOff x="0" y="-47625"/>
            <a:chExt cx="3259593" cy="879915"/>
          </a:xfrm>
        </p:grpSpPr>
        <p:sp>
          <p:nvSpPr>
            <p:cNvPr id="382" name="Google Shape;382;p19"/>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19"/>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4" name="Google Shape;384;p19"/>
          <p:cNvGrpSpPr/>
          <p:nvPr/>
        </p:nvGrpSpPr>
        <p:grpSpPr>
          <a:xfrm>
            <a:off x="1028700" y="7165310"/>
            <a:ext cx="7753358" cy="2092990"/>
            <a:chOff x="0" y="-47625"/>
            <a:chExt cx="3259593" cy="879915"/>
          </a:xfrm>
        </p:grpSpPr>
        <p:sp>
          <p:nvSpPr>
            <p:cNvPr id="385" name="Google Shape;385;p19"/>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19"/>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7" name="Google Shape;387;p19"/>
          <p:cNvGrpSpPr/>
          <p:nvPr/>
        </p:nvGrpSpPr>
        <p:grpSpPr>
          <a:xfrm>
            <a:off x="9164056" y="4793138"/>
            <a:ext cx="7753358" cy="2092990"/>
            <a:chOff x="0" y="-47625"/>
            <a:chExt cx="3259593" cy="879915"/>
          </a:xfrm>
        </p:grpSpPr>
        <p:sp>
          <p:nvSpPr>
            <p:cNvPr id="388" name="Google Shape;388;p19"/>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19"/>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0" name="Google Shape;390;p19"/>
          <p:cNvGrpSpPr/>
          <p:nvPr/>
        </p:nvGrpSpPr>
        <p:grpSpPr>
          <a:xfrm>
            <a:off x="9164056" y="7165310"/>
            <a:ext cx="7753358" cy="2092990"/>
            <a:chOff x="0" y="-47625"/>
            <a:chExt cx="3259593" cy="879915"/>
          </a:xfrm>
        </p:grpSpPr>
        <p:sp>
          <p:nvSpPr>
            <p:cNvPr id="391" name="Google Shape;391;p19"/>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19"/>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3" name="Google Shape;393;p19"/>
          <p:cNvSpPr txBox="1"/>
          <p:nvPr/>
        </p:nvSpPr>
        <p:spPr>
          <a:xfrm>
            <a:off x="1626716" y="5246826"/>
            <a:ext cx="6719127" cy="626849"/>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Most customers do not return after the first purchase, highlighting the need for better post-purchase engagement.</a:t>
            </a:r>
            <a:endParaRPr/>
          </a:p>
        </p:txBody>
      </p:sp>
      <p:sp>
        <p:nvSpPr>
          <p:cNvPr id="394" name="Google Shape;394;p19"/>
          <p:cNvSpPr txBox="1"/>
          <p:nvPr/>
        </p:nvSpPr>
        <p:spPr>
          <a:xfrm>
            <a:off x="1626716" y="7618999"/>
            <a:ext cx="6719127" cy="626849"/>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Consistently returning customers lead to stronger retention, meaning strategies should focus on habitual purchasing behavior.</a:t>
            </a:r>
            <a:endParaRPr/>
          </a:p>
        </p:txBody>
      </p:sp>
      <p:sp>
        <p:nvSpPr>
          <p:cNvPr id="395" name="Google Shape;395;p19"/>
          <p:cNvSpPr txBox="1"/>
          <p:nvPr/>
        </p:nvSpPr>
        <p:spPr>
          <a:xfrm>
            <a:off x="9818331" y="5246826"/>
            <a:ext cx="6719127" cy="626849"/>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Cohorts acquired during promotional periods often have higher retention rates, but only if the promotions attract quality customers.</a:t>
            </a:r>
            <a:endParaRPr/>
          </a:p>
        </p:txBody>
      </p:sp>
      <p:sp>
        <p:nvSpPr>
          <p:cNvPr id="396" name="Google Shape;396;p19"/>
          <p:cNvSpPr txBox="1"/>
          <p:nvPr/>
        </p:nvSpPr>
        <p:spPr>
          <a:xfrm>
            <a:off x="9818331" y="7618999"/>
            <a:ext cx="6719127" cy="626849"/>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Product category, time between purchases, and customer experience significantly influence retention.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99" name="Shape 99"/>
        <p:cNvGrpSpPr/>
        <p:nvPr/>
      </p:nvGrpSpPr>
      <p:grpSpPr>
        <a:xfrm>
          <a:off x="0" y="0"/>
          <a:ext cx="0" cy="0"/>
          <a:chOff x="0" y="0"/>
          <a:chExt cx="0" cy="0"/>
        </a:xfrm>
      </p:grpSpPr>
      <p:sp>
        <p:nvSpPr>
          <p:cNvPr id="100" name="Google Shape;100;p2"/>
          <p:cNvSpPr/>
          <p:nvPr/>
        </p:nvSpPr>
        <p:spPr>
          <a:xfrm flipH="1">
            <a:off x="8788436" y="-316726"/>
            <a:ext cx="7886994" cy="10920453"/>
          </a:xfrm>
          <a:custGeom>
            <a:rect b="b" l="l" r="r" t="t"/>
            <a:pathLst>
              <a:path extrusionOk="0" h="10920453" w="7886994">
                <a:moveTo>
                  <a:pt x="7886994" y="0"/>
                </a:moveTo>
                <a:lnTo>
                  <a:pt x="0" y="0"/>
                </a:lnTo>
                <a:lnTo>
                  <a:pt x="0" y="10920452"/>
                </a:lnTo>
                <a:lnTo>
                  <a:pt x="7886994" y="10920452"/>
                </a:lnTo>
                <a:lnTo>
                  <a:pt x="7886994"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1" name="Google Shape;101;p2"/>
          <p:cNvGrpSpPr/>
          <p:nvPr/>
        </p:nvGrpSpPr>
        <p:grpSpPr>
          <a:xfrm>
            <a:off x="9144000" y="-180826"/>
            <a:ext cx="9144000" cy="10467826"/>
            <a:chOff x="0" y="-47625"/>
            <a:chExt cx="2408296" cy="2756958"/>
          </a:xfrm>
        </p:grpSpPr>
        <p:sp>
          <p:nvSpPr>
            <p:cNvPr id="102" name="Google Shape;102;p2"/>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txBox="1"/>
            <p:nvPr/>
          </p:nvSpPr>
          <p:spPr>
            <a:xfrm>
              <a:off x="0" y="-47625"/>
              <a:ext cx="2408296"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 name="Google Shape;104;p2"/>
          <p:cNvSpPr txBox="1"/>
          <p:nvPr/>
        </p:nvSpPr>
        <p:spPr>
          <a:xfrm>
            <a:off x="1028700" y="3930106"/>
            <a:ext cx="8115300" cy="1832776"/>
          </a:xfrm>
          <a:prstGeom prst="rect">
            <a:avLst/>
          </a:prstGeom>
          <a:noFill/>
          <a:ln>
            <a:noFill/>
          </a:ln>
        </p:spPr>
        <p:txBody>
          <a:bodyPr anchorCtr="0" anchor="t" bIns="0" lIns="0" spcFirstLastPara="1" rIns="0" wrap="square" tIns="0">
            <a:spAutoFit/>
          </a:bodyPr>
          <a:lstStyle/>
          <a:p>
            <a:pPr indent="-412368" lvl="1" marL="824736" marR="0" rtl="0" algn="l">
              <a:lnSpc>
                <a:spcPct val="191094"/>
              </a:lnSpc>
              <a:spcBef>
                <a:spcPts val="0"/>
              </a:spcBef>
              <a:spcAft>
                <a:spcPts val="0"/>
              </a:spcAft>
              <a:buClr>
                <a:srgbClr val="FFFFFF"/>
              </a:buClr>
              <a:buSzPts val="3818"/>
              <a:buFont typeface="Arial"/>
              <a:buChar char="•"/>
            </a:pPr>
            <a:r>
              <a:rPr b="0" i="0" lang="en-US" sz="3818" u="none" cap="none" strike="noStrike">
                <a:solidFill>
                  <a:srgbClr val="FFFFFF"/>
                </a:solidFill>
                <a:latin typeface="Arimo"/>
                <a:ea typeface="Arimo"/>
                <a:cs typeface="Arimo"/>
                <a:sym typeface="Arimo"/>
              </a:rPr>
              <a:t>Data Dictionary</a:t>
            </a:r>
            <a:endParaRPr/>
          </a:p>
          <a:p>
            <a:pPr indent="-444753" lvl="1" marL="889506" marR="0" rtl="0" algn="l">
              <a:lnSpc>
                <a:spcPct val="191041"/>
              </a:lnSpc>
              <a:spcBef>
                <a:spcPts val="0"/>
              </a:spcBef>
              <a:spcAft>
                <a:spcPts val="0"/>
              </a:spcAft>
              <a:buClr>
                <a:srgbClr val="FFFFFF"/>
              </a:buClr>
              <a:buSzPts val="4119"/>
              <a:buFont typeface="Arial"/>
              <a:buChar char="•"/>
            </a:pPr>
            <a:r>
              <a:rPr b="0" i="0" lang="en-US" sz="4119" u="none" cap="none" strike="noStrike">
                <a:solidFill>
                  <a:srgbClr val="FFFFFF"/>
                </a:solidFill>
                <a:latin typeface="Arimo"/>
                <a:ea typeface="Arimo"/>
                <a:cs typeface="Arimo"/>
                <a:sym typeface="Arimo"/>
              </a:rPr>
              <a:t>Business Overview</a:t>
            </a:r>
            <a:endParaRPr/>
          </a:p>
        </p:txBody>
      </p:sp>
      <p:sp>
        <p:nvSpPr>
          <p:cNvPr id="105" name="Google Shape;105;p2"/>
          <p:cNvSpPr txBox="1"/>
          <p:nvPr/>
        </p:nvSpPr>
        <p:spPr>
          <a:xfrm>
            <a:off x="9915525" y="3874719"/>
            <a:ext cx="7600950" cy="3617646"/>
          </a:xfrm>
          <a:prstGeom prst="rect">
            <a:avLst/>
          </a:prstGeom>
          <a:noFill/>
          <a:ln>
            <a:noFill/>
          </a:ln>
        </p:spPr>
        <p:txBody>
          <a:bodyPr anchorCtr="0" anchor="t" bIns="0" lIns="0" spcFirstLastPara="1" rIns="0" wrap="square" tIns="0">
            <a:spAutoFit/>
          </a:bodyPr>
          <a:lstStyle/>
          <a:p>
            <a:pPr indent="-412539" lvl="1" marL="825079" marR="0" rtl="0" algn="l">
              <a:lnSpc>
                <a:spcPct val="191023"/>
              </a:lnSpc>
              <a:spcBef>
                <a:spcPts val="0"/>
              </a:spcBef>
              <a:spcAft>
                <a:spcPts val="0"/>
              </a:spcAft>
              <a:buClr>
                <a:srgbClr val="194A8D"/>
              </a:buClr>
              <a:buSzPts val="3821"/>
              <a:buFont typeface="Arial"/>
              <a:buChar char="•"/>
            </a:pPr>
            <a:r>
              <a:rPr b="0" i="0" lang="en-US" sz="3821" u="none" cap="none" strike="noStrike">
                <a:solidFill>
                  <a:srgbClr val="194A8D"/>
                </a:solidFill>
                <a:latin typeface="Arimo"/>
                <a:ea typeface="Arimo"/>
                <a:cs typeface="Arimo"/>
                <a:sym typeface="Arimo"/>
              </a:rPr>
              <a:t>Analysis of question number 5</a:t>
            </a:r>
            <a:endParaRPr/>
          </a:p>
          <a:p>
            <a:pPr indent="-412539" lvl="1" marL="825079" marR="0" rtl="0" algn="l">
              <a:lnSpc>
                <a:spcPct val="191023"/>
              </a:lnSpc>
              <a:spcBef>
                <a:spcPts val="0"/>
              </a:spcBef>
              <a:spcAft>
                <a:spcPts val="0"/>
              </a:spcAft>
              <a:buClr>
                <a:srgbClr val="194A8D"/>
              </a:buClr>
              <a:buSzPts val="3821"/>
              <a:buFont typeface="Arial"/>
              <a:buChar char="•"/>
            </a:pPr>
            <a:r>
              <a:rPr b="0" i="0" lang="en-US" sz="3821" u="none" cap="none" strike="noStrike">
                <a:solidFill>
                  <a:srgbClr val="194A8D"/>
                </a:solidFill>
                <a:latin typeface="Arimo"/>
                <a:ea typeface="Arimo"/>
                <a:cs typeface="Arimo"/>
                <a:sym typeface="Arimo"/>
              </a:rPr>
              <a:t>Analysis of question number 6</a:t>
            </a:r>
            <a:endParaRPr/>
          </a:p>
        </p:txBody>
      </p:sp>
      <p:sp>
        <p:nvSpPr>
          <p:cNvPr id="106" name="Google Shape;106;p2"/>
          <p:cNvSpPr/>
          <p:nvPr/>
        </p:nvSpPr>
        <p:spPr>
          <a:xfrm>
            <a:off x="8944127" y="8134952"/>
            <a:ext cx="6667707" cy="3145099"/>
          </a:xfrm>
          <a:custGeom>
            <a:rect b="b" l="l" r="r" t="t"/>
            <a:pathLst>
              <a:path extrusionOk="0" h="3145099" w="6667707">
                <a:moveTo>
                  <a:pt x="0" y="0"/>
                </a:moveTo>
                <a:lnTo>
                  <a:pt x="6667707" y="0"/>
                </a:lnTo>
                <a:lnTo>
                  <a:pt x="6667707" y="3145098"/>
                </a:lnTo>
                <a:lnTo>
                  <a:pt x="0" y="314509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2"/>
          <p:cNvSpPr/>
          <p:nvPr/>
        </p:nvSpPr>
        <p:spPr>
          <a:xfrm>
            <a:off x="14182621" y="8134952"/>
            <a:ext cx="6667707" cy="3145099"/>
          </a:xfrm>
          <a:custGeom>
            <a:rect b="b" l="l" r="r" t="t"/>
            <a:pathLst>
              <a:path extrusionOk="0" h="3145099" w="6667707">
                <a:moveTo>
                  <a:pt x="0" y="0"/>
                </a:moveTo>
                <a:lnTo>
                  <a:pt x="6667708" y="0"/>
                </a:lnTo>
                <a:lnTo>
                  <a:pt x="6667708" y="3145098"/>
                </a:lnTo>
                <a:lnTo>
                  <a:pt x="0" y="314509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2"/>
          <p:cNvSpPr txBox="1"/>
          <p:nvPr/>
        </p:nvSpPr>
        <p:spPr>
          <a:xfrm>
            <a:off x="1410120" y="1562100"/>
            <a:ext cx="7086415" cy="2231158"/>
          </a:xfrm>
          <a:prstGeom prst="rect">
            <a:avLst/>
          </a:prstGeom>
          <a:noFill/>
          <a:ln>
            <a:noFill/>
          </a:ln>
        </p:spPr>
        <p:txBody>
          <a:bodyPr anchorCtr="0" anchor="t" bIns="0" lIns="0" spcFirstLastPara="1" rIns="0" wrap="square" tIns="0">
            <a:spAutoFit/>
          </a:bodyPr>
          <a:lstStyle/>
          <a:p>
            <a:pPr indent="0" lvl="0" marL="0" marR="0" rtl="0" algn="l">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TABLE OF CONTENT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400" name="Shape 400"/>
        <p:cNvGrpSpPr/>
        <p:nvPr/>
      </p:nvGrpSpPr>
      <p:grpSpPr>
        <a:xfrm>
          <a:off x="0" y="0"/>
          <a:ext cx="0" cy="0"/>
          <a:chOff x="0" y="0"/>
          <a:chExt cx="0" cy="0"/>
        </a:xfrm>
      </p:grpSpPr>
      <p:sp>
        <p:nvSpPr>
          <p:cNvPr id="401" name="Google Shape;401;p20"/>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20"/>
          <p:cNvSpPr txBox="1"/>
          <p:nvPr/>
        </p:nvSpPr>
        <p:spPr>
          <a:xfrm>
            <a:off x="1750541" y="2508574"/>
            <a:ext cx="14786917" cy="1135783"/>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RECOMMENDATION</a:t>
            </a:r>
            <a:endParaRPr/>
          </a:p>
        </p:txBody>
      </p:sp>
      <p:sp>
        <p:nvSpPr>
          <p:cNvPr id="403" name="Google Shape;403;p20"/>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4" name="Google Shape;404;p20"/>
          <p:cNvGrpSpPr/>
          <p:nvPr/>
        </p:nvGrpSpPr>
        <p:grpSpPr>
          <a:xfrm>
            <a:off x="1028700" y="4793138"/>
            <a:ext cx="7753358" cy="2092990"/>
            <a:chOff x="0" y="-47625"/>
            <a:chExt cx="3259593" cy="879915"/>
          </a:xfrm>
        </p:grpSpPr>
        <p:sp>
          <p:nvSpPr>
            <p:cNvPr id="405" name="Google Shape;405;p20"/>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20"/>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7" name="Google Shape;407;p20"/>
          <p:cNvGrpSpPr/>
          <p:nvPr/>
        </p:nvGrpSpPr>
        <p:grpSpPr>
          <a:xfrm>
            <a:off x="1028700" y="7165310"/>
            <a:ext cx="7753358" cy="2092990"/>
            <a:chOff x="0" y="-47625"/>
            <a:chExt cx="3259593" cy="879915"/>
          </a:xfrm>
        </p:grpSpPr>
        <p:sp>
          <p:nvSpPr>
            <p:cNvPr id="408" name="Google Shape;408;p20"/>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20"/>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0" name="Google Shape;410;p20"/>
          <p:cNvGrpSpPr/>
          <p:nvPr/>
        </p:nvGrpSpPr>
        <p:grpSpPr>
          <a:xfrm>
            <a:off x="9164056" y="4793138"/>
            <a:ext cx="7753358" cy="2092990"/>
            <a:chOff x="0" y="-47625"/>
            <a:chExt cx="3259593" cy="879915"/>
          </a:xfrm>
        </p:grpSpPr>
        <p:sp>
          <p:nvSpPr>
            <p:cNvPr id="411" name="Google Shape;411;p20"/>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20"/>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3" name="Google Shape;413;p20"/>
          <p:cNvGrpSpPr/>
          <p:nvPr/>
        </p:nvGrpSpPr>
        <p:grpSpPr>
          <a:xfrm>
            <a:off x="9164056" y="7165310"/>
            <a:ext cx="7753358" cy="2092990"/>
            <a:chOff x="0" y="-47625"/>
            <a:chExt cx="3259593" cy="879915"/>
          </a:xfrm>
        </p:grpSpPr>
        <p:sp>
          <p:nvSpPr>
            <p:cNvPr id="414" name="Google Shape;414;p20"/>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20"/>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6" name="Google Shape;416;p20"/>
          <p:cNvSpPr txBox="1"/>
          <p:nvPr/>
        </p:nvSpPr>
        <p:spPr>
          <a:xfrm>
            <a:off x="1626716" y="5246826"/>
            <a:ext cx="6719127" cy="156348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Post-Purchase Engagement:</a:t>
            </a:r>
            <a:endParaRPr/>
          </a:p>
          <a:p>
            <a:pPr indent="-192083" lvl="1" marL="384167"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Send follow-up emails with personalized product recommendations.</a:t>
            </a:r>
            <a:endParaRPr/>
          </a:p>
          <a:p>
            <a:pPr indent="-192083" lvl="1" marL="384167"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Offer exclusive discounts on second purchases.</a:t>
            </a:r>
            <a:endParaRPr/>
          </a:p>
          <a:p>
            <a:pPr indent="0" lvl="0" marL="0" marR="0" rtl="0" algn="l">
              <a:lnSpc>
                <a:spcPct val="140022"/>
              </a:lnSpc>
              <a:spcBef>
                <a:spcPts val="0"/>
              </a:spcBef>
              <a:spcAft>
                <a:spcPts val="0"/>
              </a:spcAft>
              <a:buNone/>
            </a:pPr>
            <a:r>
              <a:t/>
            </a:r>
            <a:endParaRPr sz="1779">
              <a:solidFill>
                <a:srgbClr val="194A8D"/>
              </a:solidFill>
              <a:latin typeface="Arimo"/>
              <a:ea typeface="Arimo"/>
              <a:cs typeface="Arimo"/>
              <a:sym typeface="Arimo"/>
            </a:endParaRPr>
          </a:p>
        </p:txBody>
      </p:sp>
      <p:sp>
        <p:nvSpPr>
          <p:cNvPr id="417" name="Google Shape;417;p20"/>
          <p:cNvSpPr txBox="1"/>
          <p:nvPr/>
        </p:nvSpPr>
        <p:spPr>
          <a:xfrm>
            <a:off x="1626716" y="7618999"/>
            <a:ext cx="6719127" cy="125127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Optimize the First Purchase Experience:</a:t>
            </a:r>
            <a:endParaRPr/>
          </a:p>
          <a:p>
            <a:pPr indent="-192083" lvl="1" marL="384167"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Provide fast delivery and seamless checkout.</a:t>
            </a:r>
            <a:endParaRPr/>
          </a:p>
          <a:p>
            <a:pPr indent="-192083" lvl="1" marL="384167"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Ensure high-quality packaging and customer service.</a:t>
            </a:r>
            <a:endParaRPr/>
          </a:p>
          <a:p>
            <a:pPr indent="0" lvl="0" marL="0" marR="0" rtl="0" algn="l">
              <a:lnSpc>
                <a:spcPct val="140022"/>
              </a:lnSpc>
              <a:spcBef>
                <a:spcPts val="0"/>
              </a:spcBef>
              <a:spcAft>
                <a:spcPts val="0"/>
              </a:spcAft>
              <a:buNone/>
            </a:pPr>
            <a:r>
              <a:t/>
            </a:r>
            <a:endParaRPr sz="1779">
              <a:solidFill>
                <a:srgbClr val="194A8D"/>
              </a:solidFill>
              <a:latin typeface="Arimo"/>
              <a:ea typeface="Arimo"/>
              <a:cs typeface="Arimo"/>
              <a:sym typeface="Arimo"/>
            </a:endParaRPr>
          </a:p>
        </p:txBody>
      </p:sp>
      <p:sp>
        <p:nvSpPr>
          <p:cNvPr id="418" name="Google Shape;418;p20"/>
          <p:cNvSpPr txBox="1"/>
          <p:nvPr/>
        </p:nvSpPr>
        <p:spPr>
          <a:xfrm>
            <a:off x="9818331" y="5246826"/>
            <a:ext cx="6719127" cy="945404"/>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Retention-Focused Promotions:</a:t>
            </a:r>
            <a:endParaRPr/>
          </a:p>
          <a:p>
            <a:pPr indent="-192084" lvl="1" marL="384167"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Instead of one-time discounts, implement loyalty programs or subscription models to encourage repeated purchases.</a:t>
            </a:r>
            <a:endParaRPr/>
          </a:p>
        </p:txBody>
      </p:sp>
      <p:sp>
        <p:nvSpPr>
          <p:cNvPr id="419" name="Google Shape;419;p20"/>
          <p:cNvSpPr txBox="1"/>
          <p:nvPr/>
        </p:nvSpPr>
        <p:spPr>
          <a:xfrm>
            <a:off x="9818331" y="7514224"/>
            <a:ext cx="6719127" cy="187569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Encouraging Habitual Shopping Behavior:</a:t>
            </a:r>
            <a:endParaRPr/>
          </a:p>
          <a:p>
            <a:pPr indent="-192083" lvl="1" marL="384167"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Create targeted reminder campaigns for customers who haven’t returned in a while.</a:t>
            </a:r>
            <a:endParaRPr/>
          </a:p>
          <a:p>
            <a:pPr indent="-192083" lvl="1" marL="384167"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Offer incentives for frequent purchases (e.g., free shipping on every third order).</a:t>
            </a:r>
            <a:endParaRPr/>
          </a:p>
          <a:p>
            <a:pPr indent="0" lvl="0" marL="0" marR="0" rtl="0" algn="l">
              <a:lnSpc>
                <a:spcPct val="140022"/>
              </a:lnSpc>
              <a:spcBef>
                <a:spcPts val="0"/>
              </a:spcBef>
              <a:spcAft>
                <a:spcPts val="0"/>
              </a:spcAft>
              <a:buNone/>
            </a:pPr>
            <a:r>
              <a:t/>
            </a:r>
            <a:endParaRPr sz="1779">
              <a:solidFill>
                <a:srgbClr val="194A8D"/>
              </a:solidFill>
              <a:latin typeface="Arimo"/>
              <a:ea typeface="Arimo"/>
              <a:cs typeface="Arimo"/>
              <a:sym typeface="Arim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423" name="Shape 423"/>
        <p:cNvGrpSpPr/>
        <p:nvPr/>
      </p:nvGrpSpPr>
      <p:grpSpPr>
        <a:xfrm>
          <a:off x="0" y="0"/>
          <a:ext cx="0" cy="0"/>
          <a:chOff x="0" y="0"/>
          <a:chExt cx="0" cy="0"/>
        </a:xfrm>
      </p:grpSpPr>
      <p:sp>
        <p:nvSpPr>
          <p:cNvPr id="424" name="Google Shape;424;p21"/>
          <p:cNvSpPr/>
          <p:nvPr/>
        </p:nvSpPr>
        <p:spPr>
          <a:xfrm>
            <a:off x="0" y="8633839"/>
            <a:ext cx="18288000" cy="5288583"/>
          </a:xfrm>
          <a:custGeom>
            <a:rect b="b" l="l" r="r" t="t"/>
            <a:pathLst>
              <a:path extrusionOk="0" h="819340" w="2833290">
                <a:moveTo>
                  <a:pt x="0" y="0"/>
                </a:moveTo>
                <a:lnTo>
                  <a:pt x="2833290" y="0"/>
                </a:lnTo>
                <a:lnTo>
                  <a:pt x="2833290" y="819340"/>
                </a:lnTo>
                <a:lnTo>
                  <a:pt x="0" y="819340"/>
                </a:lnTo>
                <a:close/>
              </a:path>
            </a:pathLst>
          </a:custGeom>
          <a:blipFill rotWithShape="1">
            <a:blip r:embed="rId3">
              <a:alphaModFix/>
            </a:blip>
            <a:stretch>
              <a:fillRect b="-5685" l="0" r="0" t="-1246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21"/>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21"/>
          <p:cNvSpPr txBox="1"/>
          <p:nvPr/>
        </p:nvSpPr>
        <p:spPr>
          <a:xfrm>
            <a:off x="1750541" y="2608153"/>
            <a:ext cx="14786917" cy="1135783"/>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CONCLUSION</a:t>
            </a:r>
            <a:endParaRPr/>
          </a:p>
        </p:txBody>
      </p:sp>
      <p:sp>
        <p:nvSpPr>
          <p:cNvPr id="427" name="Google Shape;427;p21"/>
          <p:cNvSpPr txBox="1"/>
          <p:nvPr/>
        </p:nvSpPr>
        <p:spPr>
          <a:xfrm>
            <a:off x="2405486" y="3815547"/>
            <a:ext cx="13625547" cy="3572251"/>
          </a:xfrm>
          <a:prstGeom prst="rect">
            <a:avLst/>
          </a:prstGeom>
          <a:noFill/>
          <a:ln>
            <a:noFill/>
          </a:ln>
        </p:spPr>
        <p:txBody>
          <a:bodyPr anchorCtr="0" anchor="t" bIns="0" lIns="0" spcFirstLastPara="1" rIns="0" wrap="square" tIns="0">
            <a:spAutoFit/>
          </a:bodyPr>
          <a:lstStyle/>
          <a:p>
            <a:pPr indent="0" lvl="0" marL="0" marR="0" rtl="0" algn="ctr">
              <a:lnSpc>
                <a:spcPct val="105993"/>
              </a:lnSpc>
              <a:spcBef>
                <a:spcPts val="0"/>
              </a:spcBef>
              <a:spcAft>
                <a:spcPts val="0"/>
              </a:spcAft>
              <a:buNone/>
            </a:pPr>
            <a:r>
              <a:rPr lang="en-US" sz="3771">
                <a:solidFill>
                  <a:srgbClr val="FFFFFF"/>
                </a:solidFill>
                <a:latin typeface="Arimo"/>
                <a:ea typeface="Arimo"/>
                <a:cs typeface="Arimo"/>
                <a:sym typeface="Arimo"/>
              </a:rPr>
              <a:t>This analysis highlights that retaining customers in e-commerce is more challenging than acquiring them, making post-purchase engagement a critical factor. By understanding which factors drive repeat purchases, businesses can develop targeted strategies to improve retention and maximize long-term revenue.</a:t>
            </a:r>
            <a:endParaRPr/>
          </a:p>
        </p:txBody>
      </p:sp>
      <p:sp>
        <p:nvSpPr>
          <p:cNvPr id="428" name="Google Shape;428;p21"/>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432" name="Shape 432"/>
        <p:cNvGrpSpPr/>
        <p:nvPr/>
      </p:nvGrpSpPr>
      <p:grpSpPr>
        <a:xfrm>
          <a:off x="0" y="0"/>
          <a:ext cx="0" cy="0"/>
          <a:chOff x="0" y="0"/>
          <a:chExt cx="0" cy="0"/>
        </a:xfrm>
      </p:grpSpPr>
      <p:sp>
        <p:nvSpPr>
          <p:cNvPr id="433" name="Google Shape;433;p22"/>
          <p:cNvSpPr/>
          <p:nvPr/>
        </p:nvSpPr>
        <p:spPr>
          <a:xfrm>
            <a:off x="6635353"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22"/>
          <p:cNvSpPr/>
          <p:nvPr/>
        </p:nvSpPr>
        <p:spPr>
          <a:xfrm>
            <a:off x="14081354" y="1028700"/>
            <a:ext cx="4282420" cy="8229600"/>
          </a:xfrm>
          <a:custGeom>
            <a:rect b="b" l="l" r="r" t="t"/>
            <a:pathLst>
              <a:path extrusionOk="0" h="8229600" w="4282420">
                <a:moveTo>
                  <a:pt x="0" y="0"/>
                </a:moveTo>
                <a:lnTo>
                  <a:pt x="4282420" y="0"/>
                </a:lnTo>
                <a:lnTo>
                  <a:pt x="4282420"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22"/>
          <p:cNvSpPr/>
          <p:nvPr/>
        </p:nvSpPr>
        <p:spPr>
          <a:xfrm flipH="1">
            <a:off x="0" y="1028700"/>
            <a:ext cx="4282420" cy="8229600"/>
          </a:xfrm>
          <a:custGeom>
            <a:rect b="b" l="l" r="r" t="t"/>
            <a:pathLst>
              <a:path extrusionOk="0" h="8229600" w="4282420">
                <a:moveTo>
                  <a:pt x="4282420" y="0"/>
                </a:moveTo>
                <a:lnTo>
                  <a:pt x="0" y="0"/>
                </a:lnTo>
                <a:lnTo>
                  <a:pt x="0" y="8229600"/>
                </a:lnTo>
                <a:lnTo>
                  <a:pt x="4282420" y="8229600"/>
                </a:lnTo>
                <a:lnTo>
                  <a:pt x="428242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22"/>
          <p:cNvSpPr txBox="1"/>
          <p:nvPr/>
        </p:nvSpPr>
        <p:spPr>
          <a:xfrm>
            <a:off x="4628749" y="3858064"/>
            <a:ext cx="9030502" cy="3396836"/>
          </a:xfrm>
          <a:prstGeom prst="rect">
            <a:avLst/>
          </a:prstGeom>
          <a:noFill/>
          <a:ln>
            <a:noFill/>
          </a:ln>
        </p:spPr>
        <p:txBody>
          <a:bodyPr anchorCtr="0" anchor="t" bIns="0" lIns="0" spcFirstLastPara="1" rIns="0" wrap="square" tIns="0">
            <a:spAutoFit/>
          </a:bodyPr>
          <a:lstStyle/>
          <a:p>
            <a:pPr indent="0" lvl="0" marL="0" marR="0" rtl="0" algn="ctr">
              <a:lnSpc>
                <a:spcPct val="105997"/>
              </a:lnSpc>
              <a:spcBef>
                <a:spcPts val="0"/>
              </a:spcBef>
              <a:spcAft>
                <a:spcPts val="0"/>
              </a:spcAft>
              <a:buNone/>
            </a:pPr>
            <a:r>
              <a:rPr lang="en-US" sz="12438">
                <a:solidFill>
                  <a:srgbClr val="FFFFFF"/>
                </a:solidFill>
                <a:latin typeface="League Spartan"/>
                <a:ea typeface="League Spartan"/>
                <a:cs typeface="League Spartan"/>
                <a:sym typeface="League Spartan"/>
              </a:rPr>
              <a:t>THANK YOU</a:t>
            </a:r>
            <a:endParaRPr/>
          </a:p>
        </p:txBody>
      </p:sp>
      <p:sp>
        <p:nvSpPr>
          <p:cNvPr id="437" name="Google Shape;437;p22"/>
          <p:cNvSpPr/>
          <p:nvPr/>
        </p:nvSpPr>
        <p:spPr>
          <a:xfrm>
            <a:off x="0"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22"/>
          <p:cNvSpPr/>
          <p:nvPr/>
        </p:nvSpPr>
        <p:spPr>
          <a:xfrm>
            <a:off x="13270706" y="6637609"/>
            <a:ext cx="8572348" cy="4043501"/>
          </a:xfrm>
          <a:custGeom>
            <a:rect b="b" l="l" r="r" t="t"/>
            <a:pathLst>
              <a:path extrusionOk="0" h="4043501" w="8572348">
                <a:moveTo>
                  <a:pt x="0" y="0"/>
                </a:moveTo>
                <a:lnTo>
                  <a:pt x="8572348" y="0"/>
                </a:lnTo>
                <a:lnTo>
                  <a:pt x="8572348" y="4043501"/>
                </a:lnTo>
                <a:lnTo>
                  <a:pt x="0" y="40435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22"/>
          <p:cNvSpPr/>
          <p:nvPr/>
        </p:nvSpPr>
        <p:spPr>
          <a:xfrm>
            <a:off x="8278001" y="1028700"/>
            <a:ext cx="1731997" cy="1499565"/>
          </a:xfrm>
          <a:custGeom>
            <a:rect b="b" l="l" r="r" t="t"/>
            <a:pathLst>
              <a:path extrusionOk="0" h="1499565" w="1731997">
                <a:moveTo>
                  <a:pt x="0" y="0"/>
                </a:moveTo>
                <a:lnTo>
                  <a:pt x="1731998" y="0"/>
                </a:lnTo>
                <a:lnTo>
                  <a:pt x="1731998" y="1499565"/>
                </a:lnTo>
                <a:lnTo>
                  <a:pt x="0" y="149956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12" name="Shape 112"/>
        <p:cNvGrpSpPr/>
        <p:nvPr/>
      </p:nvGrpSpPr>
      <p:grpSpPr>
        <a:xfrm>
          <a:off x="0" y="0"/>
          <a:ext cx="0" cy="0"/>
          <a:chOff x="0" y="0"/>
          <a:chExt cx="0" cy="0"/>
        </a:xfrm>
      </p:grpSpPr>
      <p:sp>
        <p:nvSpPr>
          <p:cNvPr id="113" name="Google Shape;113;p3"/>
          <p:cNvSpPr/>
          <p:nvPr/>
        </p:nvSpPr>
        <p:spPr>
          <a:xfrm>
            <a:off x="0" y="8633839"/>
            <a:ext cx="18288000" cy="5288583"/>
          </a:xfrm>
          <a:custGeom>
            <a:rect b="b" l="l" r="r" t="t"/>
            <a:pathLst>
              <a:path extrusionOk="0" h="819340" w="2833290">
                <a:moveTo>
                  <a:pt x="0" y="0"/>
                </a:moveTo>
                <a:lnTo>
                  <a:pt x="2833290" y="0"/>
                </a:lnTo>
                <a:lnTo>
                  <a:pt x="2833290" y="819340"/>
                </a:lnTo>
                <a:lnTo>
                  <a:pt x="0" y="819340"/>
                </a:lnTo>
                <a:close/>
              </a:path>
            </a:pathLst>
          </a:custGeom>
          <a:blipFill rotWithShape="1">
            <a:blip r:embed="rId3">
              <a:alphaModFix/>
            </a:blip>
            <a:stretch>
              <a:fillRect b="-5685" l="0" r="0" t="-1246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3"/>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3"/>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3"/>
          <p:cNvSpPr/>
          <p:nvPr/>
        </p:nvSpPr>
        <p:spPr>
          <a:xfrm>
            <a:off x="1930790" y="2005754"/>
            <a:ext cx="14426420" cy="6275493"/>
          </a:xfrm>
          <a:custGeom>
            <a:rect b="b" l="l" r="r" t="t"/>
            <a:pathLst>
              <a:path extrusionOk="0" h="6275493" w="14426420">
                <a:moveTo>
                  <a:pt x="0" y="0"/>
                </a:moveTo>
                <a:lnTo>
                  <a:pt x="14426420" y="0"/>
                </a:lnTo>
                <a:lnTo>
                  <a:pt x="14426420" y="6275492"/>
                </a:lnTo>
                <a:lnTo>
                  <a:pt x="0" y="627549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3"/>
          <p:cNvSpPr txBox="1"/>
          <p:nvPr/>
        </p:nvSpPr>
        <p:spPr>
          <a:xfrm>
            <a:off x="1750541" y="844944"/>
            <a:ext cx="14786917" cy="1135783"/>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DATA DICTIONARY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21" name="Shape 121"/>
        <p:cNvGrpSpPr/>
        <p:nvPr/>
      </p:nvGrpSpPr>
      <p:grpSpPr>
        <a:xfrm>
          <a:off x="0" y="0"/>
          <a:ext cx="0" cy="0"/>
          <a:chOff x="0" y="0"/>
          <a:chExt cx="0" cy="0"/>
        </a:xfrm>
      </p:grpSpPr>
      <p:sp>
        <p:nvSpPr>
          <p:cNvPr id="122" name="Google Shape;122;p4"/>
          <p:cNvSpPr/>
          <p:nvPr/>
        </p:nvSpPr>
        <p:spPr>
          <a:xfrm>
            <a:off x="1385236" y="0"/>
            <a:ext cx="7758764" cy="6337935"/>
          </a:xfrm>
          <a:custGeom>
            <a:rect b="b" l="l" r="r" t="t"/>
            <a:pathLst>
              <a:path extrusionOk="0" h="981912" w="1202036">
                <a:moveTo>
                  <a:pt x="0" y="0"/>
                </a:moveTo>
                <a:lnTo>
                  <a:pt x="1202036" y="0"/>
                </a:lnTo>
                <a:lnTo>
                  <a:pt x="1202036" y="981912"/>
                </a:lnTo>
                <a:lnTo>
                  <a:pt x="0" y="981912"/>
                </a:lnTo>
                <a:close/>
              </a:path>
            </a:pathLst>
          </a:custGeom>
          <a:blipFill rotWithShape="1">
            <a:blip r:embed="rId3">
              <a:alphaModFix/>
            </a:blip>
            <a:stretch>
              <a:fillRect b="0" l="-11300" r="-1130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3" name="Google Shape;123;p4"/>
          <p:cNvGrpSpPr/>
          <p:nvPr/>
        </p:nvGrpSpPr>
        <p:grpSpPr>
          <a:xfrm>
            <a:off x="9484674" y="1133739"/>
            <a:ext cx="8990974" cy="2440091"/>
            <a:chOff x="0" y="-47625"/>
            <a:chExt cx="2186727" cy="593463"/>
          </a:xfrm>
        </p:grpSpPr>
        <p:sp>
          <p:nvSpPr>
            <p:cNvPr id="124" name="Google Shape;124;p4"/>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4"/>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6" name="Google Shape;126;p4"/>
          <p:cNvGrpSpPr/>
          <p:nvPr/>
        </p:nvGrpSpPr>
        <p:grpSpPr>
          <a:xfrm>
            <a:off x="9484674" y="3975974"/>
            <a:ext cx="8990974" cy="2440091"/>
            <a:chOff x="0" y="-47625"/>
            <a:chExt cx="2186727" cy="593463"/>
          </a:xfrm>
        </p:grpSpPr>
        <p:sp>
          <p:nvSpPr>
            <p:cNvPr id="127" name="Google Shape;127;p4"/>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4"/>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9" name="Google Shape;129;p4"/>
          <p:cNvGrpSpPr/>
          <p:nvPr/>
        </p:nvGrpSpPr>
        <p:grpSpPr>
          <a:xfrm>
            <a:off x="9484674" y="6818209"/>
            <a:ext cx="8990974" cy="2440091"/>
            <a:chOff x="0" y="-47625"/>
            <a:chExt cx="2186727" cy="593463"/>
          </a:xfrm>
        </p:grpSpPr>
        <p:sp>
          <p:nvSpPr>
            <p:cNvPr id="130" name="Google Shape;130;p4"/>
            <p:cNvSpPr/>
            <p:nvPr/>
          </p:nvSpPr>
          <p:spPr>
            <a:xfrm>
              <a:off x="0" y="0"/>
              <a:ext cx="2186727" cy="545838"/>
            </a:xfrm>
            <a:custGeom>
              <a:rect b="b" l="l" r="r" t="t"/>
              <a:pathLst>
                <a:path extrusionOk="0" h="545838" w="2186727">
                  <a:moveTo>
                    <a:pt x="0" y="0"/>
                  </a:moveTo>
                  <a:lnTo>
                    <a:pt x="2186727" y="0"/>
                  </a:lnTo>
                  <a:lnTo>
                    <a:pt x="2186727" y="545838"/>
                  </a:lnTo>
                  <a:lnTo>
                    <a:pt x="0" y="54583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4"/>
            <p:cNvSpPr txBox="1"/>
            <p:nvPr/>
          </p:nvSpPr>
          <p:spPr>
            <a:xfrm>
              <a:off x="0" y="-47625"/>
              <a:ext cx="2186727" cy="5934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2" name="Google Shape;132;p4"/>
          <p:cNvGrpSpPr/>
          <p:nvPr/>
        </p:nvGrpSpPr>
        <p:grpSpPr>
          <a:xfrm>
            <a:off x="9819121" y="1133455"/>
            <a:ext cx="2342742" cy="1965526"/>
            <a:chOff x="0" y="-47625"/>
            <a:chExt cx="569787" cy="478043"/>
          </a:xfrm>
        </p:grpSpPr>
        <p:sp>
          <p:nvSpPr>
            <p:cNvPr id="133" name="Google Shape;133;p4"/>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4"/>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5" name="Google Shape;135;p4"/>
          <p:cNvGrpSpPr/>
          <p:nvPr/>
        </p:nvGrpSpPr>
        <p:grpSpPr>
          <a:xfrm>
            <a:off x="9819121" y="3975832"/>
            <a:ext cx="2342742" cy="1965526"/>
            <a:chOff x="0" y="-47625"/>
            <a:chExt cx="569787" cy="478043"/>
          </a:xfrm>
        </p:grpSpPr>
        <p:sp>
          <p:nvSpPr>
            <p:cNvPr id="136" name="Google Shape;136;p4"/>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4"/>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8" name="Google Shape;138;p4"/>
          <p:cNvGrpSpPr/>
          <p:nvPr/>
        </p:nvGrpSpPr>
        <p:grpSpPr>
          <a:xfrm>
            <a:off x="9819121" y="6818210"/>
            <a:ext cx="2342742" cy="1965526"/>
            <a:chOff x="0" y="-47625"/>
            <a:chExt cx="569787" cy="478043"/>
          </a:xfrm>
        </p:grpSpPr>
        <p:sp>
          <p:nvSpPr>
            <p:cNvPr id="139" name="Google Shape;139;p4"/>
            <p:cNvSpPr/>
            <p:nvPr/>
          </p:nvSpPr>
          <p:spPr>
            <a:xfrm>
              <a:off x="0" y="0"/>
              <a:ext cx="569787" cy="430418"/>
            </a:xfrm>
            <a:custGeom>
              <a:rect b="b" l="l" r="r" t="t"/>
              <a:pathLst>
                <a:path extrusionOk="0" h="430418" w="569787">
                  <a:moveTo>
                    <a:pt x="0" y="0"/>
                  </a:moveTo>
                  <a:lnTo>
                    <a:pt x="569787" y="0"/>
                  </a:lnTo>
                  <a:lnTo>
                    <a:pt x="569787" y="430418"/>
                  </a:lnTo>
                  <a:lnTo>
                    <a:pt x="0" y="430418"/>
                  </a:lnTo>
                  <a:close/>
                </a:path>
              </a:pathLst>
            </a:custGeom>
            <a:gradFill>
              <a:gsLst>
                <a:gs pos="0">
                  <a:srgbClr val="4874B0"/>
                </a:gs>
                <a:gs pos="100000">
                  <a:srgbClr val="053371"/>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4"/>
            <p:cNvSpPr txBox="1"/>
            <p:nvPr/>
          </p:nvSpPr>
          <p:spPr>
            <a:xfrm>
              <a:off x="0" y="-47625"/>
              <a:ext cx="569787" cy="4780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1" name="Google Shape;141;p4"/>
          <p:cNvSpPr/>
          <p:nvPr/>
        </p:nvSpPr>
        <p:spPr>
          <a:xfrm>
            <a:off x="10169641" y="1539535"/>
            <a:ext cx="1641701" cy="1349180"/>
          </a:xfrm>
          <a:custGeom>
            <a:rect b="b" l="l" r="r" t="t"/>
            <a:pathLst>
              <a:path extrusionOk="0" h="1349180" w="1641701">
                <a:moveTo>
                  <a:pt x="0" y="0"/>
                </a:moveTo>
                <a:lnTo>
                  <a:pt x="1641702" y="0"/>
                </a:lnTo>
                <a:lnTo>
                  <a:pt x="1641702" y="1349180"/>
                </a:lnTo>
                <a:lnTo>
                  <a:pt x="0" y="134918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4"/>
          <p:cNvSpPr/>
          <p:nvPr/>
        </p:nvSpPr>
        <p:spPr>
          <a:xfrm>
            <a:off x="10169641" y="4274935"/>
            <a:ext cx="1520792" cy="1512496"/>
          </a:xfrm>
          <a:custGeom>
            <a:rect b="b" l="l" r="r" t="t"/>
            <a:pathLst>
              <a:path extrusionOk="0" h="1512496" w="1520792">
                <a:moveTo>
                  <a:pt x="0" y="0"/>
                </a:moveTo>
                <a:lnTo>
                  <a:pt x="1520792" y="0"/>
                </a:lnTo>
                <a:lnTo>
                  <a:pt x="1520792" y="1512497"/>
                </a:lnTo>
                <a:lnTo>
                  <a:pt x="0" y="151249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4"/>
          <p:cNvSpPr/>
          <p:nvPr/>
        </p:nvSpPr>
        <p:spPr>
          <a:xfrm>
            <a:off x="10201755" y="7136931"/>
            <a:ext cx="1488678" cy="1475144"/>
          </a:xfrm>
          <a:custGeom>
            <a:rect b="b" l="l" r="r" t="t"/>
            <a:pathLst>
              <a:path extrusionOk="0" h="1475144" w="1488678">
                <a:moveTo>
                  <a:pt x="0" y="0"/>
                </a:moveTo>
                <a:lnTo>
                  <a:pt x="1488678" y="0"/>
                </a:lnTo>
                <a:lnTo>
                  <a:pt x="1488678" y="1475144"/>
                </a:lnTo>
                <a:lnTo>
                  <a:pt x="0" y="147514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4"/>
          <p:cNvSpPr txBox="1"/>
          <p:nvPr/>
        </p:nvSpPr>
        <p:spPr>
          <a:xfrm>
            <a:off x="1385236" y="7027142"/>
            <a:ext cx="8933519" cy="2231158"/>
          </a:xfrm>
          <a:prstGeom prst="rect">
            <a:avLst/>
          </a:prstGeom>
          <a:noFill/>
          <a:ln>
            <a:noFill/>
          </a:ln>
        </p:spPr>
        <p:txBody>
          <a:bodyPr anchorCtr="0" anchor="t" bIns="0" lIns="0" spcFirstLastPara="1" rIns="0" wrap="square" tIns="0">
            <a:spAutoFit/>
          </a:bodyPr>
          <a:lstStyle/>
          <a:p>
            <a:pPr indent="0" lvl="0" marL="0" marR="0" rtl="0" algn="l">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BUSINESS OVERVIEW</a:t>
            </a:r>
            <a:endParaRPr/>
          </a:p>
        </p:txBody>
      </p:sp>
      <p:sp>
        <p:nvSpPr>
          <p:cNvPr id="145" name="Google Shape;145;p4"/>
          <p:cNvSpPr txBox="1"/>
          <p:nvPr/>
        </p:nvSpPr>
        <p:spPr>
          <a:xfrm>
            <a:off x="12528428" y="1491910"/>
            <a:ext cx="4953302" cy="1249011"/>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lang="en-US" sz="1776">
                <a:solidFill>
                  <a:srgbClr val="194A8D"/>
                </a:solidFill>
                <a:latin typeface="Arimo"/>
                <a:ea typeface="Arimo"/>
                <a:cs typeface="Arimo"/>
                <a:sym typeface="Arimo"/>
              </a:rPr>
              <a:t>Integrated E-commerce Platform: Manages users, orders, order items, and products for online sales.</a:t>
            </a:r>
            <a:endParaRPr/>
          </a:p>
          <a:p>
            <a:pPr indent="0" lvl="0" marL="0" marR="0" rtl="0" algn="l">
              <a:lnSpc>
                <a:spcPct val="139977"/>
              </a:lnSpc>
              <a:spcBef>
                <a:spcPts val="0"/>
              </a:spcBef>
              <a:spcAft>
                <a:spcPts val="0"/>
              </a:spcAft>
              <a:buNone/>
            </a:pPr>
            <a:r>
              <a:t/>
            </a:r>
            <a:endParaRPr sz="1776">
              <a:solidFill>
                <a:srgbClr val="194A8D"/>
              </a:solidFill>
              <a:latin typeface="Arimo"/>
              <a:ea typeface="Arimo"/>
              <a:cs typeface="Arimo"/>
              <a:sym typeface="Arimo"/>
            </a:endParaRPr>
          </a:p>
        </p:txBody>
      </p:sp>
      <p:sp>
        <p:nvSpPr>
          <p:cNvPr id="146" name="Google Shape;146;p4"/>
          <p:cNvSpPr txBox="1"/>
          <p:nvPr/>
        </p:nvSpPr>
        <p:spPr>
          <a:xfrm>
            <a:off x="12528428" y="4333985"/>
            <a:ext cx="4953302" cy="937387"/>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lang="en-US" sz="1776">
                <a:solidFill>
                  <a:srgbClr val="194A8D"/>
                </a:solidFill>
                <a:latin typeface="Arimo"/>
                <a:ea typeface="Arimo"/>
                <a:cs typeface="Arimo"/>
                <a:sym typeface="Arimo"/>
              </a:rPr>
              <a:t>Inventory &amp; Distribution: Tracks product stock across multiple warehouses for efficient logistics.</a:t>
            </a:r>
            <a:endParaRPr/>
          </a:p>
          <a:p>
            <a:pPr indent="0" lvl="0" marL="0" marR="0" rtl="0" algn="l">
              <a:lnSpc>
                <a:spcPct val="139977"/>
              </a:lnSpc>
              <a:spcBef>
                <a:spcPts val="0"/>
              </a:spcBef>
              <a:spcAft>
                <a:spcPts val="0"/>
              </a:spcAft>
              <a:buNone/>
            </a:pPr>
            <a:r>
              <a:t/>
            </a:r>
            <a:endParaRPr sz="1776">
              <a:solidFill>
                <a:srgbClr val="194A8D"/>
              </a:solidFill>
              <a:latin typeface="Arimo"/>
              <a:ea typeface="Arimo"/>
              <a:cs typeface="Arimo"/>
              <a:sym typeface="Arimo"/>
            </a:endParaRPr>
          </a:p>
        </p:txBody>
      </p:sp>
      <p:sp>
        <p:nvSpPr>
          <p:cNvPr id="147" name="Google Shape;147;p4"/>
          <p:cNvSpPr txBox="1"/>
          <p:nvPr/>
        </p:nvSpPr>
        <p:spPr>
          <a:xfrm>
            <a:off x="12528428" y="7176060"/>
            <a:ext cx="4953302" cy="937387"/>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lang="en-US" sz="1776">
                <a:solidFill>
                  <a:srgbClr val="194A8D"/>
                </a:solidFill>
                <a:latin typeface="Arimo"/>
                <a:ea typeface="Arimo"/>
                <a:cs typeface="Arimo"/>
                <a:sym typeface="Arimo"/>
              </a:rPr>
              <a:t>Customer Insights: Captures user activities (e.g., product views, cart adds) for behavior analysis.</a:t>
            </a:r>
            <a:endParaRPr/>
          </a:p>
          <a:p>
            <a:pPr indent="0" lvl="0" marL="0" marR="0" rtl="0" algn="l">
              <a:lnSpc>
                <a:spcPct val="139977"/>
              </a:lnSpc>
              <a:spcBef>
                <a:spcPts val="0"/>
              </a:spcBef>
              <a:spcAft>
                <a:spcPts val="0"/>
              </a:spcAft>
              <a:buNone/>
            </a:pPr>
            <a:r>
              <a:t/>
            </a:r>
            <a:endParaRPr sz="1776">
              <a:solidFill>
                <a:srgbClr val="194A8D"/>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51" name="Shape 151"/>
        <p:cNvGrpSpPr/>
        <p:nvPr/>
      </p:nvGrpSpPr>
      <p:grpSpPr>
        <a:xfrm>
          <a:off x="0" y="0"/>
          <a:ext cx="0" cy="0"/>
          <a:chOff x="0" y="0"/>
          <a:chExt cx="0" cy="0"/>
        </a:xfrm>
      </p:grpSpPr>
      <p:sp>
        <p:nvSpPr>
          <p:cNvPr id="152" name="Google Shape;152;p5"/>
          <p:cNvSpPr/>
          <p:nvPr/>
        </p:nvSpPr>
        <p:spPr>
          <a:xfrm>
            <a:off x="0" y="8633839"/>
            <a:ext cx="18288000" cy="5288583"/>
          </a:xfrm>
          <a:custGeom>
            <a:rect b="b" l="l" r="r" t="t"/>
            <a:pathLst>
              <a:path extrusionOk="0" h="819340" w="2833290">
                <a:moveTo>
                  <a:pt x="0" y="0"/>
                </a:moveTo>
                <a:lnTo>
                  <a:pt x="2833290" y="0"/>
                </a:lnTo>
                <a:lnTo>
                  <a:pt x="2833290" y="819340"/>
                </a:lnTo>
                <a:lnTo>
                  <a:pt x="0" y="819340"/>
                </a:lnTo>
                <a:close/>
              </a:path>
            </a:pathLst>
          </a:custGeom>
          <a:blipFill rotWithShape="1">
            <a:blip r:embed="rId3">
              <a:alphaModFix/>
            </a:blip>
            <a:stretch>
              <a:fillRect b="-5685" l="0" r="0" t="-1246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5"/>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5"/>
          <p:cNvSpPr txBox="1"/>
          <p:nvPr/>
        </p:nvSpPr>
        <p:spPr>
          <a:xfrm>
            <a:off x="2256967" y="3867286"/>
            <a:ext cx="13774065" cy="2581002"/>
          </a:xfrm>
          <a:prstGeom prst="rect">
            <a:avLst/>
          </a:prstGeom>
          <a:noFill/>
          <a:ln>
            <a:noFill/>
          </a:ln>
        </p:spPr>
        <p:txBody>
          <a:bodyPr anchorCtr="0" anchor="t" bIns="0" lIns="0" spcFirstLastPara="1" rIns="0" wrap="square" tIns="0">
            <a:spAutoFit/>
          </a:bodyPr>
          <a:lstStyle/>
          <a:p>
            <a:pPr indent="0" lvl="0" marL="0" marR="0" rtl="0" algn="ctr">
              <a:lnSpc>
                <a:spcPct val="105981"/>
              </a:lnSpc>
              <a:spcBef>
                <a:spcPts val="0"/>
              </a:spcBef>
              <a:spcAft>
                <a:spcPts val="0"/>
              </a:spcAft>
              <a:buNone/>
            </a:pPr>
            <a:r>
              <a:rPr lang="en-US" sz="3812">
                <a:solidFill>
                  <a:srgbClr val="FFFFFF"/>
                </a:solidFill>
                <a:latin typeface="Arimo"/>
                <a:ea typeface="Arimo"/>
                <a:cs typeface="Arimo"/>
                <a:sym typeface="Arimo"/>
              </a:rPr>
              <a:t>To support the business, find monthly growth of inventory in percentage breakdown by product categories, ordered by time descendingly. After analyzing the monthly growth, is there any interesting insight that we can get?</a:t>
            </a:r>
            <a:endParaRPr/>
          </a:p>
        </p:txBody>
      </p:sp>
      <p:sp>
        <p:nvSpPr>
          <p:cNvPr id="155" name="Google Shape;155;p5"/>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59" name="Shape 159"/>
        <p:cNvGrpSpPr/>
        <p:nvPr/>
      </p:nvGrpSpPr>
      <p:grpSpPr>
        <a:xfrm>
          <a:off x="0" y="0"/>
          <a:ext cx="0" cy="0"/>
          <a:chOff x="0" y="0"/>
          <a:chExt cx="0" cy="0"/>
        </a:xfrm>
      </p:grpSpPr>
      <p:sp>
        <p:nvSpPr>
          <p:cNvPr id="160" name="Google Shape;160;p6"/>
          <p:cNvSpPr/>
          <p:nvPr/>
        </p:nvSpPr>
        <p:spPr>
          <a:xfrm>
            <a:off x="1028700" y="1028700"/>
            <a:ext cx="7277912" cy="8183701"/>
          </a:xfrm>
          <a:custGeom>
            <a:rect b="b" l="l" r="r" t="t"/>
            <a:pathLst>
              <a:path extrusionOk="0" h="8183701" w="7277912">
                <a:moveTo>
                  <a:pt x="0" y="0"/>
                </a:moveTo>
                <a:lnTo>
                  <a:pt x="7277912" y="0"/>
                </a:lnTo>
                <a:lnTo>
                  <a:pt x="7277912" y="8183701"/>
                </a:lnTo>
                <a:lnTo>
                  <a:pt x="0" y="81837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6"/>
          <p:cNvSpPr txBox="1"/>
          <p:nvPr/>
        </p:nvSpPr>
        <p:spPr>
          <a:xfrm>
            <a:off x="8534783" y="3589635"/>
            <a:ext cx="8252766" cy="731203"/>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lang="en-US" sz="4212" u="sng">
                <a:solidFill>
                  <a:srgbClr val="FADD5B"/>
                </a:solidFill>
                <a:latin typeface="Arimo"/>
                <a:ea typeface="Arimo"/>
                <a:cs typeface="Arimo"/>
                <a:sym typeface="Arimo"/>
                <a:hlinkClick r:id="rId4">
                  <a:extLst>
                    <a:ext uri="{A12FA001-AC4F-418D-AE19-62706E023703}">
                      <ahyp:hlinkClr val="tx"/>
                    </a:ext>
                  </a:extLst>
                </a:hlinkClick>
              </a:rPr>
              <a:t>Link Untuk hasil Query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65" name="Shape 165"/>
        <p:cNvGrpSpPr/>
        <p:nvPr/>
      </p:nvGrpSpPr>
      <p:grpSpPr>
        <a:xfrm>
          <a:off x="0" y="0"/>
          <a:ext cx="0" cy="0"/>
          <a:chOff x="0" y="0"/>
          <a:chExt cx="0" cy="0"/>
        </a:xfrm>
      </p:grpSpPr>
      <p:sp>
        <p:nvSpPr>
          <p:cNvPr id="166" name="Google Shape;166;p7"/>
          <p:cNvSpPr/>
          <p:nvPr/>
        </p:nvSpPr>
        <p:spPr>
          <a:xfrm>
            <a:off x="1028700" y="2744678"/>
            <a:ext cx="9667798" cy="4797645"/>
          </a:xfrm>
          <a:custGeom>
            <a:rect b="b" l="l" r="r" t="t"/>
            <a:pathLst>
              <a:path extrusionOk="0" h="4797645" w="9667798">
                <a:moveTo>
                  <a:pt x="0" y="0"/>
                </a:moveTo>
                <a:lnTo>
                  <a:pt x="9667798" y="0"/>
                </a:lnTo>
                <a:lnTo>
                  <a:pt x="9667798" y="4797644"/>
                </a:lnTo>
                <a:lnTo>
                  <a:pt x="0" y="479764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7"/>
          <p:cNvSpPr/>
          <p:nvPr/>
        </p:nvSpPr>
        <p:spPr>
          <a:xfrm>
            <a:off x="7680238" y="3649967"/>
            <a:ext cx="9579062" cy="4178866"/>
          </a:xfrm>
          <a:custGeom>
            <a:rect b="b" l="l" r="r" t="t"/>
            <a:pathLst>
              <a:path extrusionOk="0" h="4178866" w="9579062">
                <a:moveTo>
                  <a:pt x="0" y="0"/>
                </a:moveTo>
                <a:lnTo>
                  <a:pt x="9579062" y="0"/>
                </a:lnTo>
                <a:lnTo>
                  <a:pt x="9579062" y="4178866"/>
                </a:lnTo>
                <a:lnTo>
                  <a:pt x="0" y="417886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7"/>
          <p:cNvSpPr txBox="1"/>
          <p:nvPr/>
        </p:nvSpPr>
        <p:spPr>
          <a:xfrm>
            <a:off x="4550506" y="933450"/>
            <a:ext cx="8252766" cy="731203"/>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lang="en-US" sz="4212" u="sng">
                <a:solidFill>
                  <a:srgbClr val="FADD5B"/>
                </a:solidFill>
                <a:latin typeface="Arimo"/>
                <a:ea typeface="Arimo"/>
                <a:cs typeface="Arimo"/>
                <a:sym typeface="Arimo"/>
                <a:hlinkClick r:id="rId5">
                  <a:extLst>
                    <a:ext uri="{A12FA001-AC4F-418D-AE19-62706E023703}">
                      <ahyp:hlinkClr val="tx"/>
                    </a:ext>
                  </a:extLst>
                </a:hlinkClick>
              </a:rPr>
              <a:t>Link Untuk </a:t>
            </a:r>
            <a:r>
              <a:rPr lang="en-US" sz="4212" u="sng">
                <a:solidFill>
                  <a:srgbClr val="FADD5B"/>
                </a:solidFill>
                <a:latin typeface="Arimo"/>
                <a:ea typeface="Arimo"/>
                <a:cs typeface="Arimo"/>
                <a:sym typeface="Arimo"/>
              </a:rPr>
              <a:t>Table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72" name="Shape 172"/>
        <p:cNvGrpSpPr/>
        <p:nvPr/>
      </p:nvGrpSpPr>
      <p:grpSpPr>
        <a:xfrm>
          <a:off x="0" y="0"/>
          <a:ext cx="0" cy="0"/>
          <a:chOff x="0" y="0"/>
          <a:chExt cx="0" cy="0"/>
        </a:xfrm>
      </p:grpSpPr>
      <p:pic>
        <p:nvPicPr>
          <p:cNvPr id="173" name="Google Shape;173;p8"/>
          <p:cNvPicPr preferRelativeResize="0"/>
          <p:nvPr/>
        </p:nvPicPr>
        <p:blipFill rotWithShape="1">
          <a:blip r:embed="rId4">
            <a:alphaModFix/>
          </a:blip>
          <a:srcRect b="0" l="0" r="0" t="0"/>
          <a:stretch/>
        </p:blipFill>
        <p:spPr>
          <a:xfrm>
            <a:off x="4359387" y="1809177"/>
            <a:ext cx="8905058" cy="8301137"/>
          </a:xfrm>
          <a:prstGeom prst="rect">
            <a:avLst/>
          </a:prstGeom>
          <a:noFill/>
          <a:ln>
            <a:noFill/>
          </a:ln>
        </p:spPr>
      </p:pic>
      <p:sp>
        <p:nvSpPr>
          <p:cNvPr id="174" name="Google Shape;174;p8"/>
          <p:cNvSpPr/>
          <p:nvPr/>
        </p:nvSpPr>
        <p:spPr>
          <a:xfrm>
            <a:off x="11081374" y="3268318"/>
            <a:ext cx="2095134" cy="591875"/>
          </a:xfrm>
          <a:custGeom>
            <a:rect b="b" l="l" r="r" t="t"/>
            <a:pathLst>
              <a:path extrusionOk="0" h="591875" w="2095134">
                <a:moveTo>
                  <a:pt x="0" y="0"/>
                </a:moveTo>
                <a:lnTo>
                  <a:pt x="2095134" y="0"/>
                </a:lnTo>
                <a:lnTo>
                  <a:pt x="2095134" y="591876"/>
                </a:lnTo>
                <a:lnTo>
                  <a:pt x="0" y="59187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8"/>
          <p:cNvSpPr/>
          <p:nvPr/>
        </p:nvSpPr>
        <p:spPr>
          <a:xfrm rot="531806">
            <a:off x="11789763" y="6773440"/>
            <a:ext cx="2095134" cy="591875"/>
          </a:xfrm>
          <a:custGeom>
            <a:rect b="b" l="l" r="r" t="t"/>
            <a:pathLst>
              <a:path extrusionOk="0" h="591875" w="2095134">
                <a:moveTo>
                  <a:pt x="0" y="0"/>
                </a:moveTo>
                <a:lnTo>
                  <a:pt x="2095134" y="0"/>
                </a:lnTo>
                <a:lnTo>
                  <a:pt x="2095134" y="591875"/>
                </a:lnTo>
                <a:lnTo>
                  <a:pt x="0" y="59187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8"/>
          <p:cNvSpPr/>
          <p:nvPr/>
        </p:nvSpPr>
        <p:spPr>
          <a:xfrm flipH="1" rot="-1544412">
            <a:off x="4746546" y="4388554"/>
            <a:ext cx="2463439" cy="695921"/>
          </a:xfrm>
          <a:custGeom>
            <a:rect b="b" l="l" r="r" t="t"/>
            <a:pathLst>
              <a:path extrusionOk="0" h="695921" w="2463439">
                <a:moveTo>
                  <a:pt x="2463439" y="0"/>
                </a:moveTo>
                <a:lnTo>
                  <a:pt x="0" y="0"/>
                </a:lnTo>
                <a:lnTo>
                  <a:pt x="0" y="695922"/>
                </a:lnTo>
                <a:lnTo>
                  <a:pt x="2463439" y="695922"/>
                </a:lnTo>
                <a:lnTo>
                  <a:pt x="2463439"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8"/>
          <p:cNvSpPr/>
          <p:nvPr/>
        </p:nvSpPr>
        <p:spPr>
          <a:xfrm flipH="1" rot="-1517046">
            <a:off x="3793426" y="6692947"/>
            <a:ext cx="2616098" cy="739048"/>
          </a:xfrm>
          <a:custGeom>
            <a:rect b="b" l="l" r="r" t="t"/>
            <a:pathLst>
              <a:path extrusionOk="0" h="739048" w="2616098">
                <a:moveTo>
                  <a:pt x="2616098" y="0"/>
                </a:moveTo>
                <a:lnTo>
                  <a:pt x="0" y="0"/>
                </a:lnTo>
                <a:lnTo>
                  <a:pt x="0" y="739047"/>
                </a:lnTo>
                <a:lnTo>
                  <a:pt x="2616098" y="739047"/>
                </a:lnTo>
                <a:lnTo>
                  <a:pt x="2616098"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8"/>
          <p:cNvSpPr/>
          <p:nvPr/>
        </p:nvSpPr>
        <p:spPr>
          <a:xfrm flipH="1" rot="375654">
            <a:off x="3618221" y="3391018"/>
            <a:ext cx="2198857" cy="621177"/>
          </a:xfrm>
          <a:custGeom>
            <a:rect b="b" l="l" r="r" t="t"/>
            <a:pathLst>
              <a:path extrusionOk="0" h="621177" w="2198857">
                <a:moveTo>
                  <a:pt x="2198858" y="0"/>
                </a:moveTo>
                <a:lnTo>
                  <a:pt x="0" y="0"/>
                </a:lnTo>
                <a:lnTo>
                  <a:pt x="0" y="621177"/>
                </a:lnTo>
                <a:lnTo>
                  <a:pt x="2198858" y="621177"/>
                </a:lnTo>
                <a:lnTo>
                  <a:pt x="2198858"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8"/>
          <p:cNvSpPr/>
          <p:nvPr/>
        </p:nvSpPr>
        <p:spPr>
          <a:xfrm>
            <a:off x="16537459" y="-1299795"/>
            <a:ext cx="2891099" cy="5555874"/>
          </a:xfrm>
          <a:custGeom>
            <a:rect b="b" l="l" r="r" t="t"/>
            <a:pathLst>
              <a:path extrusionOk="0" h="5555874" w="2891099">
                <a:moveTo>
                  <a:pt x="0" y="0"/>
                </a:moveTo>
                <a:lnTo>
                  <a:pt x="2891098" y="0"/>
                </a:lnTo>
                <a:lnTo>
                  <a:pt x="2891098" y="5555873"/>
                </a:lnTo>
                <a:lnTo>
                  <a:pt x="0" y="555587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8"/>
          <p:cNvSpPr txBox="1"/>
          <p:nvPr/>
        </p:nvSpPr>
        <p:spPr>
          <a:xfrm>
            <a:off x="1750541" y="598844"/>
            <a:ext cx="14786917" cy="1844320"/>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6765">
                <a:solidFill>
                  <a:srgbClr val="FFFFFF"/>
                </a:solidFill>
                <a:latin typeface="League Spartan"/>
                <a:ea typeface="League Spartan"/>
                <a:cs typeface="League Spartan"/>
                <a:sym typeface="League Spartan"/>
              </a:rPr>
              <a:t>AVERAGE PERCENTAGE GROWTH GRAPH</a:t>
            </a:r>
            <a:endParaRPr/>
          </a:p>
        </p:txBody>
      </p:sp>
      <p:sp>
        <p:nvSpPr>
          <p:cNvPr id="181" name="Google Shape;181;p8"/>
          <p:cNvSpPr/>
          <p:nvPr/>
        </p:nvSpPr>
        <p:spPr>
          <a:xfrm flipH="1">
            <a:off x="-1140557" y="-819359"/>
            <a:ext cx="2891099" cy="5555874"/>
          </a:xfrm>
          <a:custGeom>
            <a:rect b="b" l="l" r="r" t="t"/>
            <a:pathLst>
              <a:path extrusionOk="0" h="5555874" w="2891099">
                <a:moveTo>
                  <a:pt x="2891098" y="0"/>
                </a:moveTo>
                <a:lnTo>
                  <a:pt x="0" y="0"/>
                </a:lnTo>
                <a:lnTo>
                  <a:pt x="0" y="5555874"/>
                </a:lnTo>
                <a:lnTo>
                  <a:pt x="2891098" y="5555874"/>
                </a:lnTo>
                <a:lnTo>
                  <a:pt x="2891098"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8"/>
          <p:cNvSpPr txBox="1"/>
          <p:nvPr/>
        </p:nvSpPr>
        <p:spPr>
          <a:xfrm>
            <a:off x="13490295" y="2914578"/>
            <a:ext cx="4079189" cy="358393"/>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lang="en-US" sz="2070">
                <a:solidFill>
                  <a:srgbClr val="FFFFFF"/>
                </a:solidFill>
                <a:latin typeface="Arimo"/>
                <a:ea typeface="Arimo"/>
                <a:cs typeface="Arimo"/>
                <a:sym typeface="Arimo"/>
              </a:rPr>
              <a:t>Jeans: -1.31% per month</a:t>
            </a:r>
            <a:endParaRPr/>
          </a:p>
        </p:txBody>
      </p:sp>
      <p:sp>
        <p:nvSpPr>
          <p:cNvPr id="183" name="Google Shape;183;p8"/>
          <p:cNvSpPr txBox="1"/>
          <p:nvPr/>
        </p:nvSpPr>
        <p:spPr>
          <a:xfrm>
            <a:off x="14208811" y="6710984"/>
            <a:ext cx="4079189" cy="358393"/>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lang="en-US" sz="2070">
                <a:solidFill>
                  <a:srgbClr val="FFFFFF"/>
                </a:solidFill>
                <a:latin typeface="Arimo"/>
                <a:ea typeface="Arimo"/>
                <a:cs typeface="Arimo"/>
                <a:sym typeface="Arimo"/>
              </a:rPr>
              <a:t>•Suits: -1.98% per month</a:t>
            </a:r>
            <a:endParaRPr/>
          </a:p>
        </p:txBody>
      </p:sp>
      <p:sp>
        <p:nvSpPr>
          <p:cNvPr id="184" name="Google Shape;184;p8"/>
          <p:cNvSpPr txBox="1"/>
          <p:nvPr/>
        </p:nvSpPr>
        <p:spPr>
          <a:xfrm>
            <a:off x="638461" y="4577120"/>
            <a:ext cx="4079189" cy="1085135"/>
          </a:xfrm>
          <a:prstGeom prst="rect">
            <a:avLst/>
          </a:prstGeom>
          <a:noFill/>
          <a:ln>
            <a:noFill/>
          </a:ln>
        </p:spPr>
        <p:txBody>
          <a:bodyPr anchorCtr="0" anchor="t" bIns="0" lIns="0" spcFirstLastPara="1" rIns="0" wrap="square" tIns="0">
            <a:spAutoFit/>
          </a:bodyPr>
          <a:lstStyle/>
          <a:p>
            <a:pPr indent="0" lvl="0" marL="0" marR="0" rtl="0" algn="l">
              <a:lnSpc>
                <a:spcPct val="161055"/>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40048"/>
              </a:lnSpc>
              <a:spcBef>
                <a:spcPts val="0"/>
              </a:spcBef>
              <a:spcAft>
                <a:spcPts val="0"/>
              </a:spcAft>
              <a:buNone/>
            </a:pPr>
            <a:r>
              <a:rPr lang="en-US" sz="2070">
                <a:solidFill>
                  <a:srgbClr val="FFFFFF"/>
                </a:solidFill>
                <a:latin typeface="Arimo"/>
                <a:ea typeface="Arimo"/>
                <a:cs typeface="Arimo"/>
                <a:sym typeface="Arimo"/>
              </a:rPr>
              <a:t>•Dresses: -0.67% per month</a:t>
            </a:r>
            <a:endParaRPr/>
          </a:p>
          <a:p>
            <a:pPr indent="0" lvl="0" marL="0" marR="0" rtl="0" algn="l">
              <a:lnSpc>
                <a:spcPct val="140048"/>
              </a:lnSpc>
              <a:spcBef>
                <a:spcPts val="0"/>
              </a:spcBef>
              <a:spcAft>
                <a:spcPts val="0"/>
              </a:spcAft>
              <a:buNone/>
            </a:pPr>
            <a:r>
              <a:t/>
            </a:r>
            <a:endParaRPr sz="2070">
              <a:solidFill>
                <a:srgbClr val="FFFFFF"/>
              </a:solidFill>
              <a:latin typeface="Arimo"/>
              <a:ea typeface="Arimo"/>
              <a:cs typeface="Arimo"/>
              <a:sym typeface="Arimo"/>
            </a:endParaRPr>
          </a:p>
        </p:txBody>
      </p:sp>
      <p:sp>
        <p:nvSpPr>
          <p:cNvPr id="185" name="Google Shape;185;p8"/>
          <p:cNvSpPr txBox="1"/>
          <p:nvPr/>
        </p:nvSpPr>
        <p:spPr>
          <a:xfrm>
            <a:off x="304992" y="7331720"/>
            <a:ext cx="3484910" cy="623552"/>
          </a:xfrm>
          <a:prstGeom prst="rect">
            <a:avLst/>
          </a:prstGeom>
          <a:noFill/>
          <a:ln>
            <a:noFill/>
          </a:ln>
        </p:spPr>
        <p:txBody>
          <a:bodyPr anchorCtr="0" anchor="t" bIns="0" lIns="0" spcFirstLastPara="1" rIns="0" wrap="square" tIns="0">
            <a:spAutoFit/>
          </a:bodyPr>
          <a:lstStyle/>
          <a:p>
            <a:pPr indent="0" lvl="0" marL="0" marR="0" rtl="0" algn="l">
              <a:lnSpc>
                <a:spcPct val="139966"/>
              </a:lnSpc>
              <a:spcBef>
                <a:spcPts val="0"/>
              </a:spcBef>
              <a:spcAft>
                <a:spcPts val="0"/>
              </a:spcAft>
              <a:buNone/>
            </a:pPr>
            <a:r>
              <a:rPr lang="en-US" sz="1769">
                <a:solidFill>
                  <a:srgbClr val="FFFFFF"/>
                </a:solidFill>
                <a:latin typeface="Arimo"/>
                <a:ea typeface="Arimo"/>
                <a:cs typeface="Arimo"/>
                <a:sym typeface="Arimo"/>
              </a:rPr>
              <a:t>Blazers &amp; Jackets: -1.80% per month</a:t>
            </a:r>
            <a:endParaRPr/>
          </a:p>
        </p:txBody>
      </p:sp>
      <p:sp>
        <p:nvSpPr>
          <p:cNvPr id="186" name="Google Shape;186;p8"/>
          <p:cNvSpPr txBox="1"/>
          <p:nvPr/>
        </p:nvSpPr>
        <p:spPr>
          <a:xfrm>
            <a:off x="691869" y="2586829"/>
            <a:ext cx="4079189" cy="358393"/>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lang="en-US" sz="2070">
                <a:solidFill>
                  <a:srgbClr val="FFFFFF"/>
                </a:solidFill>
                <a:latin typeface="Arimo"/>
                <a:ea typeface="Arimo"/>
                <a:cs typeface="Arimo"/>
                <a:sym typeface="Arimo"/>
              </a:rPr>
              <a:t>•Accessories: -1.19% per month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74B0"/>
            </a:gs>
            <a:gs pos="100000">
              <a:srgbClr val="053371"/>
            </a:gs>
          </a:gsLst>
          <a:path path="circle">
            <a:fillToRect b="100%" r="100%"/>
          </a:path>
          <a:tileRect l="-100%" t="-100%"/>
        </a:gradFill>
      </p:bgPr>
    </p:bg>
    <p:spTree>
      <p:nvGrpSpPr>
        <p:cNvPr id="190" name="Shape 190"/>
        <p:cNvGrpSpPr/>
        <p:nvPr/>
      </p:nvGrpSpPr>
      <p:grpSpPr>
        <a:xfrm>
          <a:off x="0" y="0"/>
          <a:ext cx="0" cy="0"/>
          <a:chOff x="0" y="0"/>
          <a:chExt cx="0" cy="0"/>
        </a:xfrm>
      </p:grpSpPr>
      <p:sp>
        <p:nvSpPr>
          <p:cNvPr id="191" name="Google Shape;191;p9"/>
          <p:cNvSpPr/>
          <p:nvPr/>
        </p:nvSpPr>
        <p:spPr>
          <a:xfrm flipH="1" rot="5400000">
            <a:off x="15177010" y="-1253949"/>
            <a:ext cx="2720897" cy="5228794"/>
          </a:xfrm>
          <a:custGeom>
            <a:rect b="b" l="l" r="r" t="t"/>
            <a:pathLst>
              <a:path extrusionOk="0" h="5228794" w="2720897">
                <a:moveTo>
                  <a:pt x="0" y="5228795"/>
                </a:moveTo>
                <a:lnTo>
                  <a:pt x="2720897" y="5228795"/>
                </a:lnTo>
                <a:lnTo>
                  <a:pt x="2720897" y="0"/>
                </a:lnTo>
                <a:lnTo>
                  <a:pt x="0" y="0"/>
                </a:lnTo>
                <a:lnTo>
                  <a:pt x="0" y="5228795"/>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9"/>
          <p:cNvSpPr txBox="1"/>
          <p:nvPr/>
        </p:nvSpPr>
        <p:spPr>
          <a:xfrm>
            <a:off x="1750541" y="1960886"/>
            <a:ext cx="14786917" cy="2231158"/>
          </a:xfrm>
          <a:prstGeom prst="rect">
            <a:avLst/>
          </a:prstGeom>
          <a:noFill/>
          <a:ln>
            <a:noFill/>
          </a:ln>
        </p:spPr>
        <p:txBody>
          <a:bodyPr anchorCtr="0" anchor="t" bIns="0" lIns="0" spcFirstLastPara="1" rIns="0" wrap="square" tIns="0">
            <a:spAutoFit/>
          </a:bodyPr>
          <a:lstStyle/>
          <a:p>
            <a:pPr indent="0" lvl="0" marL="0" marR="0" rtl="0" algn="ctr">
              <a:lnSpc>
                <a:spcPct val="106001"/>
              </a:lnSpc>
              <a:spcBef>
                <a:spcPts val="0"/>
              </a:spcBef>
              <a:spcAft>
                <a:spcPts val="0"/>
              </a:spcAft>
              <a:buNone/>
            </a:pPr>
            <a:r>
              <a:rPr lang="en-US" sz="8165">
                <a:solidFill>
                  <a:srgbClr val="FFFFFF"/>
                </a:solidFill>
                <a:latin typeface="League Spartan"/>
                <a:ea typeface="League Spartan"/>
                <a:cs typeface="League Spartan"/>
                <a:sym typeface="League Spartan"/>
              </a:rPr>
              <a:t>KEY FINDINGS FROM GROWTH TRENDS</a:t>
            </a:r>
            <a:endParaRPr/>
          </a:p>
        </p:txBody>
      </p:sp>
      <p:sp>
        <p:nvSpPr>
          <p:cNvPr id="193" name="Google Shape;193;p9"/>
          <p:cNvSpPr/>
          <p:nvPr/>
        </p:nvSpPr>
        <p:spPr>
          <a:xfrm rot="-5400000">
            <a:off x="390093" y="-1471468"/>
            <a:ext cx="2720897" cy="5228794"/>
          </a:xfrm>
          <a:custGeom>
            <a:rect b="b" l="l" r="r" t="t"/>
            <a:pathLst>
              <a:path extrusionOk="0" h="5228794" w="2720897">
                <a:moveTo>
                  <a:pt x="0" y="0"/>
                </a:moveTo>
                <a:lnTo>
                  <a:pt x="2720897" y="0"/>
                </a:lnTo>
                <a:lnTo>
                  <a:pt x="2720897" y="5228794"/>
                </a:lnTo>
                <a:lnTo>
                  <a:pt x="0" y="522879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4" name="Google Shape;194;p9"/>
          <p:cNvGrpSpPr/>
          <p:nvPr/>
        </p:nvGrpSpPr>
        <p:grpSpPr>
          <a:xfrm>
            <a:off x="1028700" y="4793138"/>
            <a:ext cx="7753358" cy="2092990"/>
            <a:chOff x="0" y="-47625"/>
            <a:chExt cx="3259593" cy="879915"/>
          </a:xfrm>
        </p:grpSpPr>
        <p:sp>
          <p:nvSpPr>
            <p:cNvPr id="195" name="Google Shape;195;p9"/>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9"/>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7" name="Google Shape;197;p9"/>
          <p:cNvGrpSpPr/>
          <p:nvPr/>
        </p:nvGrpSpPr>
        <p:grpSpPr>
          <a:xfrm>
            <a:off x="1028700" y="7165310"/>
            <a:ext cx="7753358" cy="2092990"/>
            <a:chOff x="0" y="-47625"/>
            <a:chExt cx="3259593" cy="879915"/>
          </a:xfrm>
        </p:grpSpPr>
        <p:sp>
          <p:nvSpPr>
            <p:cNvPr id="198" name="Google Shape;198;p9"/>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9"/>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0" name="Google Shape;200;p9"/>
          <p:cNvGrpSpPr/>
          <p:nvPr/>
        </p:nvGrpSpPr>
        <p:grpSpPr>
          <a:xfrm>
            <a:off x="9164056" y="4793138"/>
            <a:ext cx="7753358" cy="2092990"/>
            <a:chOff x="0" y="-47625"/>
            <a:chExt cx="3259593" cy="879915"/>
          </a:xfrm>
        </p:grpSpPr>
        <p:sp>
          <p:nvSpPr>
            <p:cNvPr id="201" name="Google Shape;201;p9"/>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9"/>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3" name="Google Shape;203;p9"/>
          <p:cNvGrpSpPr/>
          <p:nvPr/>
        </p:nvGrpSpPr>
        <p:grpSpPr>
          <a:xfrm>
            <a:off x="9164056" y="7165310"/>
            <a:ext cx="7753358" cy="2092990"/>
            <a:chOff x="0" y="-47625"/>
            <a:chExt cx="3259593" cy="879915"/>
          </a:xfrm>
        </p:grpSpPr>
        <p:sp>
          <p:nvSpPr>
            <p:cNvPr id="204" name="Google Shape;204;p9"/>
            <p:cNvSpPr/>
            <p:nvPr/>
          </p:nvSpPr>
          <p:spPr>
            <a:xfrm>
              <a:off x="0" y="0"/>
              <a:ext cx="3259593" cy="832290"/>
            </a:xfrm>
            <a:custGeom>
              <a:rect b="b" l="l" r="r" t="t"/>
              <a:pathLst>
                <a:path extrusionOk="0" h="832290" w="3259593">
                  <a:moveTo>
                    <a:pt x="50925" y="0"/>
                  </a:moveTo>
                  <a:lnTo>
                    <a:pt x="3208668" y="0"/>
                  </a:lnTo>
                  <a:cubicBezTo>
                    <a:pt x="3236794" y="0"/>
                    <a:pt x="3259593" y="22800"/>
                    <a:pt x="3259593" y="50925"/>
                  </a:cubicBezTo>
                  <a:lnTo>
                    <a:pt x="3259593" y="781365"/>
                  </a:lnTo>
                  <a:cubicBezTo>
                    <a:pt x="3259593" y="794871"/>
                    <a:pt x="3254228" y="807824"/>
                    <a:pt x="3244678" y="817374"/>
                  </a:cubicBezTo>
                  <a:cubicBezTo>
                    <a:pt x="3235128" y="826925"/>
                    <a:pt x="3222175" y="832290"/>
                    <a:pt x="3208668" y="832290"/>
                  </a:cubicBezTo>
                  <a:lnTo>
                    <a:pt x="50925" y="832290"/>
                  </a:lnTo>
                  <a:cubicBezTo>
                    <a:pt x="37419" y="832290"/>
                    <a:pt x="24466" y="826925"/>
                    <a:pt x="14916" y="817374"/>
                  </a:cubicBezTo>
                  <a:cubicBezTo>
                    <a:pt x="5365" y="807824"/>
                    <a:pt x="0" y="794871"/>
                    <a:pt x="0" y="781365"/>
                  </a:cubicBezTo>
                  <a:lnTo>
                    <a:pt x="0" y="50925"/>
                  </a:lnTo>
                  <a:cubicBezTo>
                    <a:pt x="0" y="37419"/>
                    <a:pt x="5365" y="24466"/>
                    <a:pt x="14916" y="14916"/>
                  </a:cubicBezTo>
                  <a:cubicBezTo>
                    <a:pt x="24466" y="5365"/>
                    <a:pt x="37419" y="0"/>
                    <a:pt x="50925" y="0"/>
                  </a:cubicBezTo>
                  <a:close/>
                </a:path>
              </a:pathLst>
            </a:custGeom>
            <a:solidFill>
              <a:srgbClr val="FFFFFF"/>
            </a:solidFill>
            <a:ln cap="rnd" cmpd="sng" w="38100">
              <a:solidFill>
                <a:srgbClr val="6299E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9"/>
            <p:cNvSpPr txBox="1"/>
            <p:nvPr/>
          </p:nvSpPr>
          <p:spPr>
            <a:xfrm>
              <a:off x="0" y="-47625"/>
              <a:ext cx="3259593" cy="8799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6" name="Google Shape;206;p9"/>
          <p:cNvSpPr txBox="1"/>
          <p:nvPr/>
        </p:nvSpPr>
        <p:spPr>
          <a:xfrm>
            <a:off x="1626716" y="5246826"/>
            <a:ext cx="6719127" cy="93906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Consistent Decline: Nearly all categories show a reduction in inventory turnover.</a:t>
            </a:r>
            <a:endParaRPr/>
          </a:p>
          <a:p>
            <a:pPr indent="0" lvl="0" marL="0" marR="0" rtl="0" algn="l">
              <a:lnSpc>
                <a:spcPct val="140022"/>
              </a:lnSpc>
              <a:spcBef>
                <a:spcPts val="0"/>
              </a:spcBef>
              <a:spcAft>
                <a:spcPts val="0"/>
              </a:spcAft>
              <a:buNone/>
            </a:pPr>
            <a:r>
              <a:t/>
            </a:r>
            <a:endParaRPr sz="1779">
              <a:solidFill>
                <a:srgbClr val="194A8D"/>
              </a:solidFill>
              <a:latin typeface="Arimo"/>
              <a:ea typeface="Arimo"/>
              <a:cs typeface="Arimo"/>
              <a:sym typeface="Arimo"/>
            </a:endParaRPr>
          </a:p>
        </p:txBody>
      </p:sp>
      <p:sp>
        <p:nvSpPr>
          <p:cNvPr id="207" name="Google Shape;207;p9"/>
          <p:cNvSpPr txBox="1"/>
          <p:nvPr/>
        </p:nvSpPr>
        <p:spPr>
          <a:xfrm>
            <a:off x="1626716" y="7618999"/>
            <a:ext cx="6719127" cy="125127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Highest Decline Categories: Suits, blazers &amp; jackets, and jeans experienced the most significant drops, with growth rates ranging from -1.31% to -1.98% per month.</a:t>
            </a:r>
            <a:endParaRPr/>
          </a:p>
          <a:p>
            <a:pPr indent="0" lvl="0" marL="0" marR="0" rtl="0" algn="l">
              <a:lnSpc>
                <a:spcPct val="140022"/>
              </a:lnSpc>
              <a:spcBef>
                <a:spcPts val="0"/>
              </a:spcBef>
              <a:spcAft>
                <a:spcPts val="0"/>
              </a:spcAft>
              <a:buNone/>
            </a:pPr>
            <a:r>
              <a:t/>
            </a:r>
            <a:endParaRPr sz="1779">
              <a:solidFill>
                <a:srgbClr val="194A8D"/>
              </a:solidFill>
              <a:latin typeface="Arimo"/>
              <a:ea typeface="Arimo"/>
              <a:cs typeface="Arimo"/>
              <a:sym typeface="Arimo"/>
            </a:endParaRPr>
          </a:p>
        </p:txBody>
      </p:sp>
      <p:sp>
        <p:nvSpPr>
          <p:cNvPr id="208" name="Google Shape;208;p9"/>
          <p:cNvSpPr txBox="1"/>
          <p:nvPr/>
        </p:nvSpPr>
        <p:spPr>
          <a:xfrm>
            <a:off x="9818331" y="5246826"/>
            <a:ext cx="6719127" cy="93906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Categories with Lower Declines: Dresses experienced the smallest decline at -0.67% per month, indicating slight stability.</a:t>
            </a:r>
            <a:endParaRPr/>
          </a:p>
          <a:p>
            <a:pPr indent="0" lvl="0" marL="0" marR="0" rtl="0" algn="l">
              <a:lnSpc>
                <a:spcPct val="140022"/>
              </a:lnSpc>
              <a:spcBef>
                <a:spcPts val="0"/>
              </a:spcBef>
              <a:spcAft>
                <a:spcPts val="0"/>
              </a:spcAft>
              <a:buNone/>
            </a:pPr>
            <a:r>
              <a:t/>
            </a:r>
            <a:endParaRPr sz="1779">
              <a:solidFill>
                <a:srgbClr val="194A8D"/>
              </a:solidFill>
              <a:latin typeface="Arimo"/>
              <a:ea typeface="Arimo"/>
              <a:cs typeface="Arimo"/>
              <a:sym typeface="Arimo"/>
            </a:endParaRPr>
          </a:p>
        </p:txBody>
      </p:sp>
      <p:sp>
        <p:nvSpPr>
          <p:cNvPr id="209" name="Google Shape;209;p9"/>
          <p:cNvSpPr txBox="1"/>
          <p:nvPr/>
        </p:nvSpPr>
        <p:spPr>
          <a:xfrm>
            <a:off x="9818331" y="7618999"/>
            <a:ext cx="6719127" cy="156348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1779">
                <a:solidFill>
                  <a:srgbClr val="194A8D"/>
                </a:solidFill>
                <a:latin typeface="Arimo"/>
                <a:ea typeface="Arimo"/>
                <a:cs typeface="Arimo"/>
                <a:sym typeface="Arimo"/>
              </a:rPr>
              <a:t>Possible Causes:</a:t>
            </a:r>
            <a:endParaRPr/>
          </a:p>
          <a:p>
            <a:pPr indent="-256111" lvl="2" marL="768334"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Changes in consumer demand</a:t>
            </a:r>
            <a:endParaRPr/>
          </a:p>
          <a:p>
            <a:pPr indent="-256111" lvl="2" marL="768334"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Overstocking issues</a:t>
            </a:r>
            <a:endParaRPr/>
          </a:p>
          <a:p>
            <a:pPr indent="-256111" lvl="2" marL="768334" marR="0" rtl="0" algn="l">
              <a:lnSpc>
                <a:spcPct val="140022"/>
              </a:lnSpc>
              <a:spcBef>
                <a:spcPts val="0"/>
              </a:spcBef>
              <a:spcAft>
                <a:spcPts val="0"/>
              </a:spcAft>
              <a:buClr>
                <a:srgbClr val="194A8D"/>
              </a:buClr>
              <a:buSzPts val="1779"/>
              <a:buFont typeface="Arial"/>
              <a:buChar char="⚬"/>
            </a:pPr>
            <a:r>
              <a:rPr b="0" i="0" lang="en-US" sz="1779" u="none" cap="none" strike="noStrike">
                <a:solidFill>
                  <a:srgbClr val="194A8D"/>
                </a:solidFill>
                <a:latin typeface="Arimo"/>
                <a:ea typeface="Arimo"/>
                <a:cs typeface="Arimo"/>
                <a:sym typeface="Arimo"/>
              </a:rPr>
              <a:t>Lack of effective promotions</a:t>
            </a:r>
            <a:endParaRPr/>
          </a:p>
          <a:p>
            <a:pPr indent="0" lvl="0" marL="0" marR="0" rtl="0" algn="l">
              <a:lnSpc>
                <a:spcPct val="140022"/>
              </a:lnSpc>
              <a:spcBef>
                <a:spcPts val="0"/>
              </a:spcBef>
              <a:spcAft>
                <a:spcPts val="0"/>
              </a:spcAft>
              <a:buNone/>
            </a:pPr>
            <a:r>
              <a:t/>
            </a:r>
            <a:endParaRPr sz="1779">
              <a:solidFill>
                <a:srgbClr val="194A8D"/>
              </a:solidFill>
              <a:latin typeface="Arimo"/>
              <a:ea typeface="Arimo"/>
              <a:cs typeface="Arimo"/>
              <a:sym typeface="Arim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